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256" r:id="rId2"/>
    <p:sldId id="426" r:id="rId3"/>
    <p:sldId id="392" r:id="rId4"/>
    <p:sldId id="257" r:id="rId5"/>
    <p:sldId id="427" r:id="rId6"/>
    <p:sldId id="262" r:id="rId7"/>
    <p:sldId id="261" r:id="rId8"/>
    <p:sldId id="265" r:id="rId9"/>
    <p:sldId id="303" r:id="rId10"/>
    <p:sldId id="305" r:id="rId11"/>
    <p:sldId id="432" r:id="rId12"/>
    <p:sldId id="428" r:id="rId13"/>
    <p:sldId id="306" r:id="rId14"/>
    <p:sldId id="429" r:id="rId15"/>
    <p:sldId id="308" r:id="rId16"/>
    <p:sldId id="318" r:id="rId17"/>
    <p:sldId id="319" r:id="rId18"/>
    <p:sldId id="309" r:id="rId19"/>
    <p:sldId id="310" r:id="rId20"/>
    <p:sldId id="312" r:id="rId21"/>
    <p:sldId id="313" r:id="rId22"/>
    <p:sldId id="314" r:id="rId23"/>
    <p:sldId id="316" r:id="rId24"/>
    <p:sldId id="317" r:id="rId25"/>
    <p:sldId id="320" r:id="rId26"/>
    <p:sldId id="343" r:id="rId27"/>
    <p:sldId id="430" r:id="rId28"/>
    <p:sldId id="321" r:id="rId29"/>
    <p:sldId id="433" r:id="rId30"/>
    <p:sldId id="344" r:id="rId31"/>
    <p:sldId id="345" r:id="rId32"/>
    <p:sldId id="346" r:id="rId33"/>
    <p:sldId id="434" r:id="rId34"/>
    <p:sldId id="348" r:id="rId35"/>
    <p:sldId id="435" r:id="rId36"/>
    <p:sldId id="347" r:id="rId37"/>
    <p:sldId id="349" r:id="rId38"/>
    <p:sldId id="350" r:id="rId39"/>
    <p:sldId id="351" r:id="rId40"/>
    <p:sldId id="352" r:id="rId41"/>
    <p:sldId id="299" r:id="rId42"/>
    <p:sldId id="301" r:id="rId43"/>
    <p:sldId id="300" r:id="rId44"/>
    <p:sldId id="302" r:id="rId45"/>
    <p:sldId id="393" r:id="rId46"/>
    <p:sldId id="436" r:id="rId47"/>
    <p:sldId id="395" r:id="rId48"/>
    <p:sldId id="394" r:id="rId49"/>
    <p:sldId id="398" r:id="rId50"/>
    <p:sldId id="399" r:id="rId51"/>
    <p:sldId id="403" r:id="rId52"/>
    <p:sldId id="400" r:id="rId53"/>
    <p:sldId id="402" r:id="rId54"/>
    <p:sldId id="397" r:id="rId55"/>
    <p:sldId id="401" r:id="rId56"/>
    <p:sldId id="367" r:id="rId57"/>
    <p:sldId id="372" r:id="rId58"/>
    <p:sldId id="373" r:id="rId59"/>
    <p:sldId id="375" r:id="rId60"/>
    <p:sldId id="376" r:id="rId61"/>
    <p:sldId id="380" r:id="rId62"/>
    <p:sldId id="381" r:id="rId63"/>
    <p:sldId id="382" r:id="rId64"/>
    <p:sldId id="383" r:id="rId65"/>
    <p:sldId id="384" r:id="rId66"/>
    <p:sldId id="385" r:id="rId67"/>
    <p:sldId id="386" r:id="rId68"/>
    <p:sldId id="387" r:id="rId69"/>
    <p:sldId id="388" r:id="rId70"/>
    <p:sldId id="389" r:id="rId71"/>
    <p:sldId id="390" r:id="rId72"/>
    <p:sldId id="391" r:id="rId73"/>
    <p:sldId id="404" r:id="rId74"/>
    <p:sldId id="406" r:id="rId75"/>
    <p:sldId id="407" r:id="rId76"/>
    <p:sldId id="408" r:id="rId77"/>
    <p:sldId id="410" r:id="rId78"/>
    <p:sldId id="415" r:id="rId79"/>
    <p:sldId id="420" r:id="rId80"/>
    <p:sldId id="405" r:id="rId81"/>
    <p:sldId id="422" r:id="rId82"/>
    <p:sldId id="437" r:id="rId83"/>
    <p:sldId id="423" r:id="rId84"/>
    <p:sldId id="424" r:id="rId85"/>
    <p:sldId id="425" r:id="rId86"/>
    <p:sldId id="438" r:id="rId87"/>
    <p:sldId id="431" r:id="rId88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drunr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9-04T13:30:00.718" idx="1">
    <p:pos x="3717" y="1442"/>
    <p:text>Svolítið þungt :-)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D3353C-90BB-4A44-9256-133D8E40706D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6AD4D4-68D6-4C98-8594-1ABFAEC6286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4819D-ECD4-4C2B-8B35-1A97D37C222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729A4-3901-406F-99C1-3B96BD93699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BA3292-AB3E-4A8F-865D-D6DED0B9665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004FF6-1294-40BA-A97C-04647A105A3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62F7-D942-4830-933C-29F252DC2E5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31507-007B-4FFF-818B-3A3F8A9391E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1EBAB1-EA55-4FFF-A294-6884B3FE224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AAE9F0-4C74-4B81-BADF-D7986F689B6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GB">
              <a:cs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4D970-40A7-4941-8BD8-6751CD917A4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GB">
              <a:cs typeface="Arial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2BE9E-8F16-4CE3-BC63-F451B5923CD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GB">
              <a:cs typeface="Arial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75B1B-106E-4C5A-A4D1-3E2247B0CE8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GB"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6F697-063A-4B35-AA21-61CD576E044B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s-I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942622-80B2-46AB-A182-F5F9B472592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GB">
              <a:cs typeface="Arial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3BF051-C647-4070-A912-E117492E156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GB">
              <a:cs typeface="Arial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25F789-D023-4E75-8282-4C1F1E1DDF3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GB">
              <a:cs typeface="Arial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EA317B-F97E-4B91-9193-7CC3F751542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GB">
              <a:cs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4ADA74-DE99-4B74-8C6C-51223AE5332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GB">
              <a:cs typeface="Arial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96A373-F5CB-47E6-A6D2-934070EAD15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GB">
              <a:cs typeface="Arial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96304-BC7F-4E49-9A2E-5DBD5795536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GB">
              <a:cs typeface="Arial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8A7AC-A978-4D3B-B502-4691D04018E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GB">
              <a:cs typeface="Arial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3E0011-4250-4055-8492-AD3AA382ABD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GB">
              <a:cs typeface="Arial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22C1F6-B1F0-4D70-8ED2-BD3CABD6AAA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GB">
              <a:cs typeface="Arial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B87AA-57A9-4A8B-B080-3511E09F4F47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s-IS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is-IS" smtClean="0"/>
              <a:t>Hjónaband – ekki hjónaband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	Karl - kona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	Karl – karl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	Kona – Kona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Feðgin - Feðgar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Mæðgin - mæðgur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Barn – ekki barn</a:t>
            </a:r>
          </a:p>
          <a:p>
            <a:pPr algn="ctr" eaLnBrk="1" hangingPunct="1">
              <a:spcBef>
                <a:spcPct val="0"/>
              </a:spcBef>
            </a:pPr>
            <a:r>
              <a:rPr lang="is-IS" smtClean="0"/>
              <a:t>Sambúð - fjarbúð</a:t>
            </a:r>
          </a:p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4C827C-0D6B-4F5D-80BE-71589791C41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GB">
              <a:cs typeface="Arial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AA226B-0FC9-49F5-A99D-6118DF3B1EB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GB">
              <a:cs typeface="Arial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3AF2B-00F5-4C46-AE53-BC19F7E888F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GB">
              <a:cs typeface="Arial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B393A-627C-448A-81E0-841A2139F2F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GB">
              <a:cs typeface="Arial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0AF05-B42A-4424-84CC-1535F5FA56D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GB">
              <a:cs typeface="Arial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54BD5B-0CDB-4AD0-A979-1EA5EF12177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GB">
              <a:cs typeface="Arial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EA804-6B08-4F3B-ABAF-5CE2189A0AC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GB">
              <a:cs typeface="Arial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ECBE7-397E-4859-A232-A04710E1141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GB">
              <a:cs typeface="Arial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643EA-0A67-4A27-BBC1-BA01990FA55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GB">
              <a:cs typeface="Arial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45558-882B-491B-92A7-38F47632830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GB">
              <a:cs typeface="Arial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246DBA-A52A-4798-B400-B55D275ED1E1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s-IS" smtClean="0"/>
              <a:t>Möguleikar á umræðum eru ótalmargir, t.d.: Ættleiðing jafngildir því að lögum (t.d. þegar kemur að erfðum) að foreldrar séu kynforeldrar þess. - Stjúpforeldrar hafa skyldum að gegna við stjúpbörn, t.d. framfærsluskyldu. – Börn erfa kynforeldra sína en ekki stjúpforeldra, nema þeir hafi gert sérstakar ráðstafanir. - Stundum búa börn hjá stjúpforeldri en ekki kynforeldri (t.d. eftir skilnað eða andlát). – Miklar breytingar hafa orðið á möguleikum samkynhneigðra til að eiga saman börn. – Einnig er nú heimilt að leyfa einhleypu fólki að ættleiða börn, sem áður var ekki leyft. – Fordómar: Eru sum fjölskylduform viðurkenndari en önnur? Er það að breytast?</a:t>
            </a: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C4F7F-42ED-4647-A199-85BE9A9A2A81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is-IS">
              <a:cs typeface="Arial" charset="0"/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4C780-E6C3-4972-A46A-CEA32E97C9D0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is-IS">
              <a:cs typeface="Arial" charset="0"/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8A158-EBB2-4A2C-99D0-42D1157C2CF7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is-IS">
              <a:cs typeface="Arial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4C21B-8A50-428B-8270-9C1ACB6B3DB4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is-IS">
              <a:cs typeface="Arial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8DE05-CC66-4B26-91F7-C4F0B1A20E93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is-IS">
              <a:cs typeface="Arial" charset="0"/>
            </a:endParaRPr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FA0D1-5E3D-4E9F-9D61-5708A4594F9F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is-IS">
              <a:cs typeface="Arial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F4D0F-D5D2-418F-9FBC-6C250BFB65B9}" type="slidenum">
              <a:rPr lang="is-I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s-IS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EEE75-4D18-42D6-AD1D-A5890E3B6A3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b="1" smtClean="0"/>
              <a:t>Hjúskapur </a:t>
            </a:r>
            <a:br>
              <a:rPr lang="is-IS" sz="1000" b="1" smtClean="0"/>
            </a:br>
            <a:r>
              <a:rPr lang="is-IS" sz="1000" smtClean="0"/>
              <a:t> -dóms- og kirkjumálaráðuneytið getur veitt yngra fólki undanþágu.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-prestar og forstöðumenn trúfélaga, sýslumenn og fulltrúar þeirra geta vígt fólk í hjónaband.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Hjónavígsla leggur skyldu á báða aðila á meðan hjónabandið er gilt, hvort sem hjónin búa saman eða ekki og jafnvel þótt skilin séu að borði og sæng. </a:t>
            </a:r>
            <a:br>
              <a:rPr lang="is-IS" sz="1000" smtClean="0"/>
            </a:b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Íslensk lög kveða á um að hjón skuli í hvívetna vera jafnrétthá í hjúskap sínum og bera jafnar skyldur hvort gagnvart öðru og börnum sínum. </a:t>
            </a:r>
            <a:br>
              <a:rPr lang="is-IS" sz="1000" smtClean="0"/>
            </a:b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Við fráfall maka erfir hinn vissan hluta af eigum hins látna. Lögin leyfa að maki sitji í óskiptu búi að mestu leyti þannig að eftirlifandi maki geti áfram búið á heimili sínu. </a:t>
            </a:r>
            <a:br>
              <a:rPr lang="is-IS" sz="1000" smtClean="0"/>
            </a:b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Hjón eru ábyrg fyrir þeim skuldum sem hvort um sig stofnar til. </a:t>
            </a:r>
            <a:br>
              <a:rPr lang="is-IS" sz="1000" smtClean="0"/>
            </a:br>
            <a:r>
              <a:rPr lang="is-IS" sz="1000" smtClean="0"/>
              <a:t/>
            </a:r>
            <a:br>
              <a:rPr lang="is-IS" sz="1000" smtClean="0"/>
            </a:br>
            <a:r>
              <a:rPr lang="is-IS" sz="1000" b="1" smtClean="0"/>
              <a:t>Sambúð </a:t>
            </a:r>
            <a:br>
              <a:rPr lang="is-IS" sz="1000" b="1" smtClean="0"/>
            </a:br>
            <a:r>
              <a:rPr lang="is-IS" sz="1000" smtClean="0"/>
              <a:t>Fólk sem býr í óvígðri sambúð hefur ekki framfærsluskyldu hvort gagnvart öðru og er ekki lögerfingjar hvort annars. </a:t>
            </a:r>
            <a:br>
              <a:rPr lang="is-IS" sz="1000" smtClean="0"/>
            </a:br>
            <a:r>
              <a:rPr lang="is-IS" sz="1000" smtClean="0"/>
              <a:t/>
            </a:r>
            <a:br>
              <a:rPr lang="is-IS" sz="1000" smtClean="0"/>
            </a:b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s-IS" sz="1000" smtClean="0"/>
              <a:t>http://www.fjolmenningarsetur.is/page.asp?Id=631&amp;sid=215&amp;topid=0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s-IS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04418-6219-4C38-9DBB-65CA5393A72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B67EF-F11B-47CB-8866-A8579AE8422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3D7D6D-B2E4-4FFF-B3D2-5892BB8658D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AA1D-B9B1-4946-AFB6-2BD9155037D6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3C24-6893-49D9-9351-970335C3888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8AF5-5728-4179-AEB0-A348F2DD29C9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DF99-7312-4B9A-8E4B-61E96D4D87C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7EBCE-E14C-45A3-9804-D689678C0CA6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2DC0E-93C1-44DD-84D0-384A5A91455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31913" y="1844675"/>
            <a:ext cx="3600450" cy="428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844675"/>
            <a:ext cx="3602037" cy="428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CA63-5586-481C-91B1-3BA38CDA2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6766-0A5C-4795-8296-47563DBBABB0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4807-1C33-4A56-A82D-347E6BF4DB4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85DF-E00E-4DE1-9211-A5EF7131B3C3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8246-28DD-4FAB-A017-99AF50ABFF0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243DB-A17B-4C1D-B988-D386162C82BA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7259-6B2A-44E7-BDAC-47487D614EB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EB27-0E0E-4DBE-93BB-8E4174AC4127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EAE9-B344-4EFA-9E44-80F9F174DC3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F3013-23CF-4FEB-AEF9-ADBA9BC7F77E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939F-1E03-4067-8B59-D60963097D9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C75F-F11A-4BDB-9CC4-1A19B939477B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BBDA-AE40-4B3A-921D-EEADADFB213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D69E-1431-4A94-8735-250FEBB49453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FC5E-13DD-4A91-AD41-5D9988CBC62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ECC4-2FF3-43E2-B765-9CAF6515C4EB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73346-42EE-46FF-9F55-002676109F1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CC5E67-A2B3-4B0A-835F-0AE2250E370B}" type="datetimeFigureOut">
              <a:rPr lang="is-IS"/>
              <a:pPr>
                <a:defRPr/>
              </a:pPr>
              <a:t>5.9.2011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9078D1-B239-4E4E-8331-6FCAEA4C45D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pic>
        <p:nvPicPr>
          <p:cNvPr id="1031" name="Picture 6" descr="k%C3%BAla%2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jolskylda.i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sz="4000" b="1" smtClean="0">
                <a:solidFill>
                  <a:srgbClr val="339933"/>
                </a:solidFill>
              </a:rPr>
              <a:t>Lífið er gaman og alvara.</a:t>
            </a:r>
            <a:br>
              <a:rPr lang="is-IS" sz="4000" b="1" smtClean="0">
                <a:solidFill>
                  <a:srgbClr val="339933"/>
                </a:solidFill>
              </a:rPr>
            </a:br>
            <a:r>
              <a:rPr lang="is-IS" sz="4000" b="1" smtClean="0">
                <a:solidFill>
                  <a:srgbClr val="339933"/>
                </a:solidFill>
              </a:rPr>
              <a:t>Njóttu þess sem </a:t>
            </a:r>
            <a:br>
              <a:rPr lang="is-IS" sz="4000" b="1" smtClean="0">
                <a:solidFill>
                  <a:srgbClr val="339933"/>
                </a:solidFill>
              </a:rPr>
            </a:br>
            <a:r>
              <a:rPr lang="is-IS" sz="4000" b="1" smtClean="0">
                <a:solidFill>
                  <a:srgbClr val="339933"/>
                </a:solidFill>
              </a:rPr>
              <a:t>það hefur upp á að bjóða!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 </a:t>
            </a:r>
            <a:endParaRPr lang="is-I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Hjónaband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er sáttmáli um sameiginlega ábyrgð, jafnræði, tryggð og gagnkvæman stuðning. </a:t>
            </a:r>
          </a:p>
          <a:p>
            <a:pPr eaLnBrk="1" hangingPunct="1"/>
            <a:r>
              <a:rPr lang="is-IS" smtClean="0"/>
              <a:t>felur því í sér samvinnu </a:t>
            </a:r>
            <a:r>
              <a:rPr lang="nn-NO" smtClean="0"/>
              <a:t>og samstarf, tilfinningalegar, siðferðislegar og fjárhagslegar </a:t>
            </a:r>
            <a:r>
              <a:rPr lang="is-IS" smtClean="0"/>
              <a:t>skuldbindingar.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Hjónaband og sagan</a:t>
            </a:r>
          </a:p>
        </p:txBody>
      </p:sp>
      <p:sp>
        <p:nvSpPr>
          <p:cNvPr id="3174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mtClean="0"/>
              <a:t>Lengi máttu tveir af sama kyni ekki giftast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Árið  1996 voru sett lög um staðfesta samvist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Jafngilti hjónabandi lagalega en var ekki kallað hjónaband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Frá 2010 gilda sömu lög um alla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Fólk í staðfestri samvist (skv. eldri lögum) getur fengið hana viðurkennda sem hjúskap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Ekki lengur hægt að stofna til staðfestrar samvistar – allir falla undir sömu lög</a:t>
            </a:r>
          </a:p>
          <a:p>
            <a:endParaRPr lang="is-I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Sambúð</a:t>
            </a:r>
            <a:endParaRPr lang="en-GB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Hægt er að skrá sambúð hjá þjóðskrá</a:t>
            </a:r>
          </a:p>
          <a:p>
            <a:r>
              <a:rPr lang="is-IS" smtClean="0"/>
              <a:t>Breytir lagalegri stöðu um margt en jafngildir aldrei hjónabandi að lögum, t.d. varðandi:</a:t>
            </a:r>
          </a:p>
          <a:p>
            <a:pPr lvl="1"/>
            <a:r>
              <a:rPr lang="is-IS" smtClean="0"/>
              <a:t>Ættleiðingar barna</a:t>
            </a:r>
          </a:p>
          <a:p>
            <a:pPr lvl="1"/>
            <a:r>
              <a:rPr lang="is-IS" smtClean="0"/>
              <a:t>Sambúðarslit/skilnað</a:t>
            </a:r>
          </a:p>
          <a:p>
            <a:pPr lvl="1"/>
            <a:r>
              <a:rPr lang="is-IS" smtClean="0"/>
              <a:t>Andlát og erfðir</a:t>
            </a:r>
            <a:endParaRPr lang="en-GB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ctrTitle"/>
          </p:nvPr>
        </p:nvSpPr>
        <p:spPr>
          <a:xfrm>
            <a:off x="179388" y="2130425"/>
            <a:ext cx="8964612" cy="1470025"/>
          </a:xfrm>
        </p:spPr>
        <p:txBody>
          <a:bodyPr/>
          <a:lstStyle/>
          <a:p>
            <a:pPr eaLnBrk="1" hangingPunct="1"/>
            <a:r>
              <a:rPr lang="is-IS" b="1" smtClean="0">
                <a:solidFill>
                  <a:srgbClr val="339933"/>
                </a:solidFill>
              </a:rPr>
              <a:t>Borgararnir eru gangverk þjóðfélagsins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 </a:t>
            </a:r>
            <a:endParaRPr lang="is-I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Samfélag</a:t>
            </a:r>
            <a:endParaRPr lang="en-GB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s-IS" smtClean="0"/>
              <a:t>Samfélag 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manna hér á jörðinni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á Íslandi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í tilteknu sveitarfélagi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í skóla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is-IS" smtClean="0"/>
          </a:p>
          <a:p>
            <a:pPr>
              <a:lnSpc>
                <a:spcPct val="90000"/>
              </a:lnSpc>
            </a:pPr>
            <a:r>
              <a:rPr lang="is-IS" smtClean="0"/>
              <a:t>Í samfélagi </a:t>
            </a:r>
            <a:r>
              <a:rPr lang="en-GB" smtClean="0"/>
              <a:t>búa borgarar sem 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deila réttindum og skyldum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hafa áhrif á og móta samfélagið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77839-082C-47B0-A930-E1D35DFC5552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Borgaravitund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Felst í því að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vera virkur og meðvitaður borgari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virða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sjálfan sig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aðra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samfélagið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grundvallargildi samfélagsins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mannréttindi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frelsi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lög 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reglur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taka þátt í að móta samfélagið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b="1" smtClean="0">
                <a:solidFill>
                  <a:srgbClr val="339933"/>
                </a:solidFill>
              </a:rPr>
              <a:t>Hvernig getið þið mótað samfélagið?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s-I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/>
          <a:lstStyle/>
          <a:p>
            <a:pPr eaLnBrk="1" hangingPunct="1"/>
            <a:r>
              <a:rPr lang="is-IS" sz="3200" smtClean="0"/>
              <a:t>Samfélagsleg þátttaka felst líka í að ...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nn-NO" smtClean="0"/>
          </a:p>
          <a:p>
            <a:pPr algn="ctr" eaLnBrk="1" hangingPunct="1">
              <a:buFont typeface="Arial" charset="0"/>
              <a:buNone/>
            </a:pPr>
            <a:r>
              <a:rPr lang="nn-NO" smtClean="0"/>
              <a:t>byggja brýr á milli einstaklinga </a:t>
            </a:r>
            <a:r>
              <a:rPr lang="pt-BR" smtClean="0"/>
              <a:t>og hópa sem eru á einhvern hátt </a:t>
            </a:r>
            <a:r>
              <a:rPr lang="is-IS" smtClean="0"/>
              <a:t>frábrugðnir hver öðrum og gefa öllum kost á virkri þátttöku og áhrifum.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AC755-BA18-412E-8FE5-ECB3865B1205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Á Íslandi er fulltrúalýðræði</a:t>
            </a:r>
            <a:endParaRPr lang="en-GB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Felst í því að fólkið (lýðurinn) velur sér fulltrúa sem sjá um að stjórna landinu.</a:t>
            </a:r>
          </a:p>
          <a:p>
            <a:pPr eaLnBrk="1" hangingPunct="1"/>
            <a:r>
              <a:rPr lang="en-GB" smtClean="0"/>
              <a:t>Hver og einn getur haft áhrif á stjórnarfarið í kosningum. </a:t>
            </a:r>
          </a:p>
          <a:p>
            <a:pPr lvl="1" eaLnBrk="1" hangingPunct="1"/>
            <a:r>
              <a:rPr lang="en-GB" smtClean="0"/>
              <a:t>Kýs þann fulltrúa – flokk – sem hann treystir best til að taka þær ákvarðanir sem hann telur réttar og farsælastar.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3F78E-9547-4BE2-B867-C9F39007002F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Alþingi og ríkisstjórn</a:t>
            </a:r>
            <a:endParaRPr lang="en-GB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Alþingi setur lög </a:t>
            </a:r>
            <a:r>
              <a:rPr lang="is-IS" smtClean="0"/>
              <a:t>–</a:t>
            </a:r>
            <a:r>
              <a:rPr lang="en-GB" smtClean="0"/>
              <a:t> löggjafinn. </a:t>
            </a:r>
          </a:p>
          <a:p>
            <a:pPr eaLnBrk="1" hangingPunct="1"/>
            <a:r>
              <a:rPr lang="sv-SE" smtClean="0"/>
              <a:t>Kosningar til Alþingis fara fram á fjögurra ára fresti.</a:t>
            </a:r>
          </a:p>
          <a:p>
            <a:pPr eaLnBrk="1" hangingPunct="1"/>
            <a:r>
              <a:rPr lang="en-GB" smtClean="0"/>
              <a:t>Ríkisstjórn fer með framkvæmdarvaldið.</a:t>
            </a:r>
          </a:p>
          <a:p>
            <a:pPr eaLnBrk="1" hangingPunct="1"/>
            <a:r>
              <a:rPr lang="en-GB" smtClean="0"/>
              <a:t>Ríkisstjórn hrindir lögum Alþingis í </a:t>
            </a:r>
            <a:r>
              <a:rPr lang="en-GB" sz="2800" smtClean="0"/>
              <a:t>framkvæmd</a:t>
            </a:r>
            <a:r>
              <a:rPr lang="en-GB" smtClean="0"/>
              <a:t> og ber ábyrgð á stjórnsýslunni í landinu.</a:t>
            </a:r>
          </a:p>
          <a:p>
            <a:pPr lvl="1" eaLnBrk="1" hangingPunct="1"/>
            <a:r>
              <a:rPr lang="en-GB" smtClean="0"/>
              <a:t>Ber ábyrgð gagnvart Alþingi þannig að meirihluti á þingi getur komið henni frá völdum.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z="4000" smtClean="0"/>
              <a:t>7. Að afla, eyða og njóta </a:t>
            </a:r>
            <a:br>
              <a:rPr lang="is-IS" sz="4000" smtClean="0"/>
            </a:br>
            <a:r>
              <a:rPr lang="is-IS" sz="4000" smtClean="0"/>
              <a:t>– vera til!</a:t>
            </a:r>
            <a:endParaRPr lang="en-GB" sz="400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Lykilspurningar</a:t>
            </a:r>
            <a:endParaRPr lang="sv-SE" b="1" smtClean="0"/>
          </a:p>
          <a:p>
            <a:pPr lvl="1" eaLnBrk="1" hangingPunct="1"/>
            <a:r>
              <a:rPr lang="is-IS" smtClean="0"/>
              <a:t>Hvernig lífi vil ég lifa? </a:t>
            </a:r>
          </a:p>
          <a:p>
            <a:pPr lvl="1" eaLnBrk="1" hangingPunct="1"/>
            <a:r>
              <a:rPr lang="is-IS" smtClean="0"/>
              <a:t>Hvernig tek ég virkan þátt í samfélaginu? </a:t>
            </a:r>
          </a:p>
          <a:p>
            <a:pPr lvl="1" eaLnBrk="1" hangingPunct="1"/>
            <a:r>
              <a:rPr lang="is-IS" smtClean="0"/>
              <a:t>Hvaða reglur gilda á vinnumarkaði? </a:t>
            </a:r>
          </a:p>
          <a:p>
            <a:pPr lvl="1" eaLnBrk="1" hangingPunct="1"/>
            <a:r>
              <a:rPr lang="is-IS" smtClean="0"/>
              <a:t>Hvernig stjórna ég fjármálunum? </a:t>
            </a:r>
          </a:p>
          <a:p>
            <a:pPr lvl="1" eaLnBrk="1" hangingPunct="1"/>
            <a:r>
              <a:rPr lang="is-IS" smtClean="0"/>
              <a:t>Hvernig nýt ég lífsins? Hvað er gildismat?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A0543-C7F4-4D8E-A0B4-3084850097FF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Forseti Íslands</a:t>
            </a:r>
            <a:endParaRPr lang="en-GB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Er þjóðhöfðingi lýðveldisins.</a:t>
            </a:r>
            <a:endParaRPr lang="sv-SE" smtClean="0"/>
          </a:p>
          <a:p>
            <a:pPr eaLnBrk="1" hangingPunct="1"/>
            <a:r>
              <a:rPr lang="is-IS" smtClean="0"/>
              <a:t>Stefnir saman Alþingi að loknum kosningum og setja reglulegt Alþingi ár hvert. </a:t>
            </a:r>
          </a:p>
          <a:p>
            <a:pPr eaLnBrk="1" hangingPunct="1"/>
            <a:r>
              <a:rPr lang="sv-SE" smtClean="0"/>
              <a:t>Undirritar lög frá Alþingi til að þau öðlist gildi. </a:t>
            </a:r>
          </a:p>
          <a:p>
            <a:pPr eaLnBrk="1" hangingPunct="1"/>
            <a:r>
              <a:rPr lang="sv-SE" smtClean="0"/>
              <a:t>Kosinn á fjögurra ára fresti.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B65B3-53BE-41AF-A3F9-3B08337109CF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Sveitarstjórnir</a:t>
            </a:r>
            <a:endParaRPr lang="en-GB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Undir þær heyra til dæmis:</a:t>
            </a:r>
          </a:p>
          <a:p>
            <a:pPr lvl="1" eaLnBrk="1" hangingPunct="1"/>
            <a:r>
              <a:rPr lang="sv-SE" smtClean="0"/>
              <a:t>Skipulagsmál</a:t>
            </a:r>
          </a:p>
          <a:p>
            <a:pPr lvl="1" eaLnBrk="1" hangingPunct="1"/>
            <a:r>
              <a:rPr lang="nb-NO" smtClean="0"/>
              <a:t>Leikskólar</a:t>
            </a:r>
          </a:p>
          <a:p>
            <a:pPr lvl="1" eaLnBrk="1" hangingPunct="1"/>
            <a:r>
              <a:rPr lang="nb-NO" smtClean="0"/>
              <a:t>Grunnskólar</a:t>
            </a:r>
          </a:p>
          <a:p>
            <a:pPr lvl="1" eaLnBrk="1" hangingPunct="1"/>
            <a:r>
              <a:rPr lang="nb-NO" smtClean="0"/>
              <a:t>Málefni fatlaðra</a:t>
            </a:r>
          </a:p>
          <a:p>
            <a:pPr lvl="1" eaLnBrk="1" hangingPunct="1"/>
            <a:r>
              <a:rPr lang="nb-NO" smtClean="0"/>
              <a:t>Og margt fleira</a:t>
            </a:r>
          </a:p>
          <a:p>
            <a:pPr lvl="1"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sv-SE" smtClean="0"/>
              <a:t>Kosningar eru á fjögurra ára fresti.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13AD-1463-4BE4-A4E9-38C1776D45A3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Af hverju að kjósa?</a:t>
            </a:r>
            <a:endParaRPr lang="en-GB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Til að </a:t>
            </a:r>
          </a:p>
          <a:p>
            <a:pPr lvl="1" eaLnBrk="1" hangingPunct="1"/>
            <a:r>
              <a:rPr lang="sv-SE" smtClean="0"/>
              <a:t>taka afstöðu til málefna samfélagsins. </a:t>
            </a:r>
          </a:p>
          <a:p>
            <a:pPr lvl="1" eaLnBrk="1" hangingPunct="1"/>
            <a:r>
              <a:rPr lang="sv-SE" smtClean="0"/>
              <a:t>taka þátt í að móta samfélagið.</a:t>
            </a:r>
          </a:p>
          <a:p>
            <a:pPr lvl="1" eaLnBrk="1" hangingPunct="1"/>
            <a:r>
              <a:rPr lang="sv-SE" smtClean="0"/>
              <a:t>sýna afstöðu til þess sem er að gerast í samfélaginu og málefnum þess.</a:t>
            </a:r>
          </a:p>
          <a:p>
            <a:pPr lvl="1" eaLnBrk="1" hangingPunct="1"/>
            <a:r>
              <a:rPr lang="sv-SE" smtClean="0"/>
              <a:t>fylgja skoðun sinni eftir á málefnalegan hátt.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7851B-0CB5-4E5C-9935-15CCFA167D5A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Virkur borgari</a:t>
            </a:r>
            <a:endParaRPr lang="en-GB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772400" cy="4506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mtClean="0"/>
              <a:t>Hefur skoðanir. </a:t>
            </a:r>
          </a:p>
          <a:p>
            <a:pPr eaLnBrk="1" hangingPunct="1">
              <a:lnSpc>
                <a:spcPct val="80000"/>
              </a:lnSpc>
            </a:pPr>
            <a:r>
              <a:rPr lang="sv-SE" smtClean="0"/>
              <a:t>Er þátttakandi í samfélaginu, t.d. í 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400" smtClean="0"/>
              <a:t>lýðræðislegum kosningum. 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400" smtClean="0"/>
              <a:t>menningarviðburðum.</a:t>
            </a:r>
            <a:r>
              <a:rPr lang="sv-SE" sz="32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v-SE" smtClean="0"/>
              <a:t>Sinnir áhugamálum.</a:t>
            </a:r>
          </a:p>
          <a:p>
            <a:pPr eaLnBrk="1" hangingPunct="1">
              <a:lnSpc>
                <a:spcPct val="80000"/>
              </a:lnSpc>
            </a:pPr>
            <a:r>
              <a:rPr lang="sv-SE" smtClean="0"/>
              <a:t>Styrkir góð málefni. </a:t>
            </a:r>
          </a:p>
          <a:p>
            <a:pPr eaLnBrk="1" hangingPunct="1">
              <a:lnSpc>
                <a:spcPct val="80000"/>
              </a:lnSpc>
            </a:pPr>
            <a:r>
              <a:rPr lang="sv-SE" smtClean="0"/>
              <a:t>Sýnir náungakærleik. </a:t>
            </a:r>
          </a:p>
          <a:p>
            <a:pPr eaLnBrk="1" hangingPunct="1">
              <a:lnSpc>
                <a:spcPct val="80000"/>
              </a:lnSpc>
            </a:pPr>
            <a:r>
              <a:rPr lang="is-IS" smtClean="0"/>
              <a:t>O.fl.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75A14-7100-48A3-B408-F0F57B4490A2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 </a:t>
            </a:r>
            <a:endParaRPr lang="en-GB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400800" cy="1752600"/>
          </a:xfrm>
        </p:spPr>
        <p:txBody>
          <a:bodyPr/>
          <a:lstStyle/>
          <a:p>
            <a:pPr eaLnBrk="1" hangingPunct="1"/>
            <a:r>
              <a:rPr lang="is-IS" smtClean="0">
                <a:solidFill>
                  <a:srgbClr val="339933"/>
                </a:solidFill>
              </a:rPr>
              <a:t>Taktu þátt í að móta og bæta samfélagið!</a:t>
            </a:r>
            <a:endParaRPr lang="en-GB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Vinnumarkaður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s-I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Starfið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z="3000" smtClean="0"/>
              <a:t>Fyrir vinnu fást laun sem notuð eru til að greiða fyrir: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600" smtClean="0"/>
              <a:t>nauðsynjar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600" smtClean="0"/>
              <a:t>það sem við viljum fá eða njóta </a:t>
            </a:r>
          </a:p>
          <a:p>
            <a:pPr eaLnBrk="1" hangingPunct="1">
              <a:lnSpc>
                <a:spcPct val="90000"/>
              </a:lnSpc>
            </a:pPr>
            <a:r>
              <a:rPr lang="is-IS" sz="3000" smtClean="0"/>
              <a:t>Starf er þó flestum </a:t>
            </a:r>
            <a:r>
              <a:rPr lang="nn-NO" sz="3000" smtClean="0"/>
              <a:t>miklu meira en leið til að eignast peninga: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600" smtClean="0"/>
              <a:t>Félagsskapur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600" smtClean="0"/>
              <a:t>Ánægja sem felst í því að </a:t>
            </a:r>
            <a:r>
              <a:rPr lang="da-DK" sz="2600" smtClean="0"/>
              <a:t>leysa verkefni vel af hendi og sjá árangur af starfinu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is-IS" smtClean="0"/>
          </a:p>
          <a:p>
            <a:pPr algn="ctr">
              <a:buFont typeface="Arial" charset="0"/>
              <a:buNone/>
            </a:pPr>
            <a:endParaRPr lang="is-IS" sz="3600" b="1" smtClean="0"/>
          </a:p>
          <a:p>
            <a:pPr algn="ctr">
              <a:buFont typeface="Arial" charset="0"/>
              <a:buNone/>
            </a:pPr>
            <a:r>
              <a:rPr lang="is-IS" sz="3600" b="1" smtClean="0"/>
              <a:t>Á vinnumarkaði hafa bæði </a:t>
            </a:r>
          </a:p>
          <a:p>
            <a:pPr algn="ctr">
              <a:buFont typeface="Arial" charset="0"/>
              <a:buNone/>
            </a:pPr>
            <a:r>
              <a:rPr lang="is-IS" sz="3600" b="1" smtClean="0"/>
              <a:t>vinnuveitendur og launþegar </a:t>
            </a:r>
          </a:p>
          <a:p>
            <a:pPr algn="ctr">
              <a:buFont typeface="Arial" charset="0"/>
              <a:buNone/>
            </a:pPr>
            <a:r>
              <a:rPr lang="is-IS" sz="3600" b="1" smtClean="0"/>
              <a:t>réttindi og skyldur.</a:t>
            </a:r>
          </a:p>
          <a:p>
            <a:pPr>
              <a:buFont typeface="Arial" charset="0"/>
              <a:buNone/>
            </a:pPr>
            <a:endParaRPr lang="en-GB" sz="3600" b="1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i="1" dirty="0"/>
              <a:t> </a:t>
            </a:r>
            <a:r>
              <a:rPr lang="en-GB" i="1" dirty="0" err="1"/>
              <a:t>Leikur</a:t>
            </a:r>
            <a:r>
              <a:rPr lang="en-GB" i="1" dirty="0"/>
              <a:t> </a:t>
            </a:r>
            <a:r>
              <a:rPr lang="en-GB" i="1" dirty="0" err="1"/>
              <a:t>að</a:t>
            </a:r>
            <a:r>
              <a:rPr lang="en-GB" i="1" dirty="0"/>
              <a:t> </a:t>
            </a:r>
            <a:r>
              <a:rPr lang="en-GB" i="1" dirty="0" err="1"/>
              <a:t>lifa</a:t>
            </a:r>
            <a:r>
              <a:rPr lang="en-GB" i="1" dirty="0"/>
              <a:t>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8C02C-2F9C-47F8-B944-10297602F30A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is-IS" smtClean="0"/>
              <a:t>Stéttarfélag/verkalýðsfélag</a:t>
            </a:r>
            <a:endParaRPr lang="en-GB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is-IS" smtClean="0"/>
          </a:p>
          <a:p>
            <a:pPr eaLnBrk="1" hangingPunct="1">
              <a:lnSpc>
                <a:spcPct val="80000"/>
              </a:lnSpc>
            </a:pPr>
            <a:r>
              <a:rPr lang="is-IS" smtClean="0"/>
              <a:t>Félag sem vinnur að sameiginlegum hagsmunum félagsmanna sem tengjast vinnumarkaði.</a:t>
            </a:r>
          </a:p>
          <a:p>
            <a:pPr eaLnBrk="1" hangingPunct="1">
              <a:lnSpc>
                <a:spcPct val="80000"/>
              </a:lnSpc>
            </a:pPr>
            <a:r>
              <a:rPr lang="is-IS" smtClean="0"/>
              <a:t>Semur um kaup og kjör, vinnutíma, orlof o.fl. </a:t>
            </a:r>
          </a:p>
          <a:p>
            <a:pPr eaLnBrk="1" hangingPunct="1">
              <a:lnSpc>
                <a:spcPct val="80000"/>
              </a:lnSpc>
            </a:pPr>
            <a:r>
              <a:rPr lang="is-IS" smtClean="0"/>
              <a:t>Ekki er lagaleg skylda að vera í stéttarfélagi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en til þess að njóta réttinda og þjónustu þeirra þarf að vera félagsmaður.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Stéttarfélag/verkalýðsfélag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is-IS" sz="2500" smtClean="0"/>
          </a:p>
          <a:p>
            <a:pPr eaLnBrk="1" hangingPunct="1">
              <a:lnSpc>
                <a:spcPct val="80000"/>
              </a:lnSpc>
            </a:pPr>
            <a:r>
              <a:rPr lang="is-IS" sz="2500" smtClean="0"/>
              <a:t> </a:t>
            </a:r>
            <a:r>
              <a:rPr lang="is-IS" smtClean="0"/>
              <a:t>Stéttarfélagsgjald </a:t>
            </a:r>
            <a:r>
              <a:rPr lang="da-DK" smtClean="0"/>
              <a:t>er dregið af launum </a:t>
            </a:r>
            <a:r>
              <a:rPr lang="is-IS" smtClean="0"/>
              <a:t>=&gt;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Ýmis ókeypis aðstoð ef brotið er á launþega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Styrkir vegna sjúkdóma, endurmenntunar o.fl.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Orlofshús o.fl. </a:t>
            </a:r>
          </a:p>
          <a:p>
            <a:pPr eaLnBrk="1" hangingPunct="1">
              <a:lnSpc>
                <a:spcPct val="80000"/>
              </a:lnSpc>
            </a:pPr>
            <a:r>
              <a:rPr lang="is-IS" smtClean="0"/>
              <a:t>Stéttarfélög stuðla að velferð starfsmanna í </a:t>
            </a:r>
            <a:r>
              <a:rPr lang="nn-NO" smtClean="0"/>
              <a:t>vinnunni og vakta meðal annars starfsumhverfis- og </a:t>
            </a:r>
            <a:r>
              <a:rPr lang="is-IS" smtClean="0"/>
              <a:t>öryggismál félagsmanna sinna.</a:t>
            </a:r>
            <a:endParaRPr lang="en-GB" smtClean="0"/>
          </a:p>
          <a:p>
            <a:endParaRPr lang="is-I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C7FA8-EB82-4A24-8A24-95D2DB006D74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Hlutverk í lífinu</a:t>
            </a:r>
            <a:endParaRPr lang="en-GB" sz="5400" smtClean="0">
              <a:solidFill>
                <a:schemeClr val="hlink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mtClean="0"/>
              <a:t>Við gegnum öll mismunandi hlutverkum sem fléttast saman í lífinu.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Mörg hlutverk á hverjum degi</a:t>
            </a:r>
          </a:p>
          <a:p>
            <a:pPr lvl="2" eaLnBrk="1" hangingPunct="1">
              <a:lnSpc>
                <a:spcPct val="90000"/>
              </a:lnSpc>
            </a:pPr>
            <a:r>
              <a:rPr lang="is-IS" smtClean="0"/>
              <a:t>Sonur/dóttir, unglingur, nemandi, félagi ...</a:t>
            </a:r>
          </a:p>
          <a:p>
            <a:pPr lvl="2" eaLnBrk="1" hangingPunct="1">
              <a:lnSpc>
                <a:spcPct val="90000"/>
              </a:lnSpc>
            </a:pPr>
            <a:r>
              <a:rPr lang="is-IS" smtClean="0"/>
              <a:t>Maki, foreldri, vinur, starfsmaður, borgari ...</a:t>
            </a:r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Hverju hlutverki fylgja réttindi og skyldur.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s-IS" smtClean="0"/>
              <a:t>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Hlutverkin þróast og breytast,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ekki síst við það að verða fullorðinn!</a:t>
            </a:r>
            <a:endParaRPr lang="en-GB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Laun</a:t>
            </a:r>
            <a:endParaRPr lang="is-IS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3000" smtClean="0"/>
              <a:t>Stéttarfélög semja um lágmarkslaun en </a:t>
            </a:r>
            <a:r>
              <a:rPr lang="nn-NO" sz="3000" smtClean="0"/>
              <a:t>starfsmaður og vinnuveitandi geta samið </a:t>
            </a:r>
            <a:r>
              <a:rPr lang="is-IS" sz="3000" smtClean="0"/>
              <a:t>um hærri laun. </a:t>
            </a:r>
          </a:p>
          <a:p>
            <a:pPr eaLnBrk="1" hangingPunct="1">
              <a:lnSpc>
                <a:spcPct val="80000"/>
              </a:lnSpc>
            </a:pPr>
            <a:r>
              <a:rPr lang="de-DE" sz="3000" smtClean="0"/>
              <a:t>Heildarlaun eru öll þau laun sem </a:t>
            </a:r>
            <a:r>
              <a:rPr lang="is-IS" sz="3000" smtClean="0"/>
              <a:t>maður vinnur sér inn, en þau geta verið fyrir dagvinnu og yfirvinnu, þar getur verið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600" smtClean="0"/>
              <a:t>vaktaálag,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600" smtClean="0"/>
              <a:t>stórhátíðavinna með sérstöku álagi,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600" smtClean="0"/>
              <a:t>bakvaktir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600" smtClean="0"/>
              <a:t>o.s.frv. </a:t>
            </a:r>
          </a:p>
          <a:p>
            <a:pPr eaLnBrk="1" hangingPunct="1">
              <a:lnSpc>
                <a:spcPct val="80000"/>
              </a:lnSpc>
            </a:pPr>
            <a:r>
              <a:rPr lang="is-IS" sz="3000" smtClean="0"/>
              <a:t>Frá heildarlaunum dragast ýmis gjöld.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Mánaðarlaun</a:t>
            </a:r>
            <a:endParaRPr lang="is-I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Orlof</a:t>
            </a:r>
            <a:endParaRPr lang="is-I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Heildarlaun samtals: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að frádregnum: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/>
              <a:t>1. Lífeyrissjóði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a) lífeyrissjóðurinn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b) viðbótarlífeyrissparnaður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/>
              <a:t>2. Skatti – að </a:t>
            </a:r>
            <a:r>
              <a:rPr lang="is-IS" dirty="0" smtClean="0"/>
              <a:t>frádregnum persónuafslætti</a:t>
            </a:r>
            <a:endParaRPr lang="is-I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/>
              <a:t>3. Stéttarfélagsgjöldum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Eftir standa útborguð laun.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Lífeyrir</a:t>
            </a:r>
            <a:endParaRPr lang="is-IS" smtClean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z="3000" smtClean="0"/>
              <a:t>Öllum launþegum og atvinnurekendum er skylt að leggja hluta af laununum í lífeyrissjóð frá 16 ára aldri til 70 ára =&gt;</a:t>
            </a:r>
          </a:p>
          <a:p>
            <a:pPr lvl="1" eaLnBrk="1" hangingPunct="1"/>
            <a:r>
              <a:rPr lang="is-IS" smtClean="0"/>
              <a:t>launþegi á rétt á greiðslum eftir starfslok eða þegar vinnugeta skerðist vegna aldurs eða örorku. </a:t>
            </a:r>
          </a:p>
          <a:p>
            <a:pPr lvl="1" eaLnBrk="1" hangingPunct="1"/>
            <a:endParaRPr lang="is-I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Viðbótarlífeyrissparnaður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z="3000" smtClean="0"/>
              <a:t>Allir hafa einnig val um viðbótarlífeyrissparnað sem tryggir hærri lífeyrisgreiðslur í framtíðinni.</a:t>
            </a:r>
          </a:p>
          <a:p>
            <a:pPr lvl="1" eaLnBrk="1" hangingPunct="1"/>
            <a:r>
              <a:rPr lang="is-IS" smtClean="0"/>
              <a:t>Iðgjald til lífeyrissjóðs er dregið af heildarlaunum og vinnuveitandi leggur til framlag á móti. </a:t>
            </a:r>
          </a:p>
          <a:p>
            <a:endParaRPr lang="is-I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8229600" cy="936625"/>
          </a:xfrm>
        </p:spPr>
        <p:txBody>
          <a:bodyPr/>
          <a:lstStyle/>
          <a:p>
            <a:pPr eaLnBrk="1" hangingPunct="1"/>
            <a:r>
              <a:rPr lang="is-IS" b="1" smtClean="0"/>
              <a:t>Réttur og skyldur á báða bóga</a:t>
            </a:r>
            <a:endParaRPr lang="is-IS" smtClean="0"/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500" smtClean="0"/>
              <a:t>Ráðningarsamningur felur í sér gagnkvæmt loforð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réttindi og skyldur á báða bóga. </a:t>
            </a:r>
          </a:p>
          <a:p>
            <a:pPr eaLnBrk="1" hangingPunct="1">
              <a:lnSpc>
                <a:spcPct val="80000"/>
              </a:lnSpc>
            </a:pPr>
            <a:r>
              <a:rPr lang="is-IS" sz="2500" smtClean="0"/>
              <a:t>Starfsmaðurinn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mætir í vinnuna nema óviðráðanlegar aðstæður hindri það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vinnur þau störf sem hann var ráðinn til af kostgæfni og samviskusemi.</a:t>
            </a:r>
          </a:p>
          <a:p>
            <a:pPr eaLnBrk="1" hangingPunct="1">
              <a:lnSpc>
                <a:spcPct val="80000"/>
              </a:lnSpc>
            </a:pPr>
            <a:r>
              <a:rPr lang="is-IS" sz="2500" smtClean="0"/>
              <a:t>Vinnuveitandinn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tryggir starfsmönnum öryggi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greiðir </a:t>
            </a:r>
            <a:r>
              <a:rPr lang="nn-NO" sz="2200" smtClean="0"/>
              <a:t>umsamin laun</a:t>
            </a:r>
          </a:p>
          <a:p>
            <a:pPr lvl="1" eaLnBrk="1" hangingPunct="1">
              <a:lnSpc>
                <a:spcPct val="80000"/>
              </a:lnSpc>
            </a:pPr>
            <a:r>
              <a:rPr lang="nn-NO" sz="2200" smtClean="0"/>
              <a:t>stendur skil á </a:t>
            </a:r>
            <a:r>
              <a:rPr lang="is-IS" sz="2200" smtClean="0"/>
              <a:t>gjöldum.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is-IS" dirty="0" smtClean="0"/>
              <a:t>Heiðarleiki og virðing er mikilvægur hjá bæði vinnuveitendum og launþegum, en um leið þurfa báðir aðilar að standa vörð um rétt sinn. </a:t>
            </a:r>
          </a:p>
          <a:p>
            <a:pPr>
              <a:defRPr/>
            </a:pPr>
            <a:endParaRPr lang="is-I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Uppsagnarfrestur</a:t>
            </a:r>
            <a:endParaRPr lang="is-IS" smtClean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Uppsagnarfrestur er samningsbundinn, hann er jafnan stystur í upphafi en lengist svo.</a:t>
            </a:r>
          </a:p>
          <a:p>
            <a:pPr eaLnBrk="1" hangingPunct="1"/>
            <a:r>
              <a:rPr lang="is-IS" smtClean="0"/>
              <a:t>Uppsagnarfrestur gildir á báða bóga:</a:t>
            </a:r>
          </a:p>
          <a:p>
            <a:pPr lvl="1" eaLnBrk="1" hangingPunct="1"/>
            <a:r>
              <a:rPr lang="is-IS" smtClean="0"/>
              <a:t>Starfsmaður getur ekki gengið út fyrirvaralaust og sagst vera hættur.</a:t>
            </a:r>
          </a:p>
          <a:p>
            <a:pPr lvl="1" eaLnBrk="1" hangingPunct="1"/>
            <a:r>
              <a:rPr lang="is-IS" smtClean="0"/>
              <a:t>Vinnuveitandi getur ekki sagt starfsmanni að hér eftir sé hans ekki lengur þörf.</a:t>
            </a:r>
          </a:p>
          <a:p>
            <a:pPr eaLnBrk="1" hangingPunct="1"/>
            <a:endParaRPr lang="is-I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Opinber gjöld</a:t>
            </a:r>
            <a:endParaRPr lang="is-I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Tekjuskattur og útsvar sem dregin </a:t>
            </a:r>
            <a:r>
              <a:rPr lang="is-IS" dirty="0"/>
              <a:t>eru af </a:t>
            </a:r>
            <a:r>
              <a:rPr lang="is-IS" dirty="0" smtClean="0"/>
              <a:t>launum.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Tekjuskattur: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prósenta </a:t>
            </a:r>
            <a:r>
              <a:rPr lang="is-IS" dirty="0"/>
              <a:t>sem ákveðin er </a:t>
            </a:r>
            <a:r>
              <a:rPr lang="is-IS" dirty="0" smtClean="0"/>
              <a:t>af ríkissjóði 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Stendur straum </a:t>
            </a:r>
            <a:r>
              <a:rPr lang="is-IS" dirty="0"/>
              <a:t>af </a:t>
            </a:r>
            <a:r>
              <a:rPr lang="is-IS" dirty="0" smtClean="0"/>
              <a:t>ríkisrekstri</a:t>
            </a:r>
            <a:endParaRPr lang="nn-NO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n-NO" dirty="0" smtClean="0"/>
              <a:t>Útsvar:</a:t>
            </a:r>
            <a:endParaRPr lang="nn-NO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prósenta </a:t>
            </a:r>
            <a:r>
              <a:rPr lang="is-IS" dirty="0" smtClean="0"/>
              <a:t>sem ákveðin </a:t>
            </a:r>
            <a:r>
              <a:rPr lang="is-IS" dirty="0"/>
              <a:t>af því sveitarfélagi þar sem launþeginn </a:t>
            </a:r>
            <a:r>
              <a:rPr lang="is-IS" dirty="0" smtClean="0"/>
              <a:t>á lögheimili.</a:t>
            </a:r>
            <a:endParaRPr lang="is-IS" dirty="0"/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Rekstur sveitarfélaga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Þegar </a:t>
            </a:r>
            <a:r>
              <a:rPr lang="is-IS" dirty="0"/>
              <a:t>búið er að reikna út </a:t>
            </a:r>
            <a:r>
              <a:rPr lang="is-IS" dirty="0" smtClean="0"/>
              <a:t>þessi gjöld </a:t>
            </a:r>
            <a:r>
              <a:rPr lang="is-IS" dirty="0"/>
              <a:t>er persónuafsláttur dreginn frá. </a:t>
            </a:r>
            <a:endParaRPr lang="is-I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Föst </a:t>
            </a:r>
            <a:r>
              <a:rPr lang="nn-NO" dirty="0" smtClean="0"/>
              <a:t>upphæð </a:t>
            </a: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3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is-IS" sz="3600" smtClean="0"/>
              <a:t>Réttindi launþega og verktaka </a:t>
            </a:r>
            <a:br>
              <a:rPr lang="is-IS" sz="3600" smtClean="0"/>
            </a:br>
            <a:r>
              <a:rPr lang="is-IS" sz="3600" smtClean="0"/>
              <a:t>eru mjög ólík</a:t>
            </a:r>
          </a:p>
        </p:txBody>
      </p:sp>
      <p:sp>
        <p:nvSpPr>
          <p:cNvPr id="6861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i="1" smtClean="0"/>
              <a:t>Launþegi </a:t>
            </a:r>
          </a:p>
        </p:txBody>
      </p:sp>
      <p:sp>
        <p:nvSpPr>
          <p:cNvPr id="68611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Vinnur hjá atvinnurekanda og fær reglulega útborgað. </a:t>
            </a:r>
          </a:p>
          <a:p>
            <a:pPr eaLnBrk="1" hangingPunct="1"/>
            <a:r>
              <a:rPr lang="is-IS" smtClean="0"/>
              <a:t>Atvinnurekandinn dregur föst gjöld, eins og skatta, af laununum og kemur þeim til skila. </a:t>
            </a:r>
          </a:p>
          <a:p>
            <a:pPr eaLnBrk="1" hangingPunct="1"/>
            <a:r>
              <a:rPr lang="is-IS" smtClean="0"/>
              <a:t>Uppsagnarfrestur, réttur til veikinda og orlofs.</a:t>
            </a:r>
          </a:p>
          <a:p>
            <a:pPr eaLnBrk="1" hangingPunct="1"/>
            <a:endParaRPr lang="is-IS" smtClean="0"/>
          </a:p>
        </p:txBody>
      </p:sp>
      <p:sp>
        <p:nvSpPr>
          <p:cNvPr id="68612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is-IS" i="1" smtClean="0"/>
              <a:t>Verktaki</a:t>
            </a:r>
          </a:p>
        </p:txBody>
      </p:sp>
      <p:sp>
        <p:nvSpPr>
          <p:cNvPr id="68613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Vinnur tímabundið eða afmarkað verkefni og fær greitt samkvæmt reikningi. </a:t>
            </a:r>
          </a:p>
          <a:p>
            <a:pPr eaLnBrk="1" hangingPunct="1"/>
            <a:r>
              <a:rPr lang="is-IS" smtClean="0"/>
              <a:t>Sér sjálfur um að skila öllum gjöldum.</a:t>
            </a:r>
          </a:p>
          <a:p>
            <a:pPr eaLnBrk="1" hangingPunct="1"/>
            <a:r>
              <a:rPr lang="is-IS" smtClean="0"/>
              <a:t>Verktaki fær aðeins greitt fyrir unnar stundir/verk.</a:t>
            </a:r>
          </a:p>
          <a:p>
            <a:pPr eaLnBrk="1" hangingPunct="1"/>
            <a:endParaRPr lang="is-I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i="1" smtClean="0"/>
              <a:t>Veikindi </a:t>
            </a:r>
            <a:endParaRPr lang="is-IS" smtClean="0"/>
          </a:p>
        </p:txBody>
      </p:sp>
      <p:sp>
        <p:nvSpPr>
          <p:cNvPr id="6963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844675"/>
            <a:ext cx="8002587" cy="3951288"/>
          </a:xfrm>
        </p:spPr>
        <p:txBody>
          <a:bodyPr/>
          <a:lstStyle/>
          <a:p>
            <a:pPr eaLnBrk="1" hangingPunct="1"/>
            <a:r>
              <a:rPr lang="is-IS" smtClean="0"/>
              <a:t>Samkvæmt lögum eiga allir rétt á tveimur launuðum veikindadögum fyrir hvern unninn mánuð </a:t>
            </a:r>
            <a:r>
              <a:rPr lang="is-IS" b="1" smtClean="0">
                <a:solidFill>
                  <a:srgbClr val="339933"/>
                </a:solidFill>
              </a:rPr>
              <a:t>ef starfsmaður veikist. </a:t>
            </a:r>
          </a:p>
          <a:p>
            <a:pPr eaLnBrk="1" hangingPunct="1"/>
            <a:r>
              <a:rPr lang="is-IS" smtClean="0"/>
              <a:t>Dagarnir safnast upp og nýtast síðar ef um langtímaveikindi er að ræða</a:t>
            </a:r>
            <a:endParaRPr lang="is-IS" b="1" smtClean="0">
              <a:solidFill>
                <a:srgbClr val="339933"/>
              </a:solidFill>
            </a:endParaRPr>
          </a:p>
          <a:p>
            <a:pPr lvl="1" eaLnBrk="1" hangingPunct="1"/>
            <a:r>
              <a:rPr lang="is-IS" smtClean="0"/>
              <a:t>Starfsmaður á </a:t>
            </a:r>
            <a:r>
              <a:rPr lang="is-IS" b="1" smtClean="0">
                <a:solidFill>
                  <a:srgbClr val="339933"/>
                </a:solidFill>
              </a:rPr>
              <a:t>ekki</a:t>
            </a:r>
            <a:r>
              <a:rPr lang="is-IS" smtClean="0"/>
              <a:t> rétt á tveimur frídögum í mánuði. </a:t>
            </a:r>
          </a:p>
          <a:p>
            <a:pPr lvl="1" eaLnBrk="1" hangingPunct="1"/>
            <a:r>
              <a:rPr lang="is-IS" smtClean="0"/>
              <a:t>Atvinnurekandi getur ávallt krafist læknisvottorðs. </a:t>
            </a:r>
          </a:p>
          <a:p>
            <a:pPr eaLnBrk="1" hangingPunct="1"/>
            <a:endParaRPr lang="is-I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7DDE3-BA54-4ABB-BDBE-CE5BD96238BC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8153400" cy="1462088"/>
          </a:xfrm>
        </p:spPr>
        <p:txBody>
          <a:bodyPr/>
          <a:lstStyle/>
          <a:p>
            <a:pPr eaLnBrk="1" hangingPunct="1"/>
            <a:r>
              <a:rPr lang="is-IS" b="1" smtClean="0"/>
              <a:t> </a:t>
            </a:r>
            <a:endParaRPr lang="en-GB" b="1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79838" y="58769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84213" y="580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1979613" y="2781300"/>
            <a:ext cx="612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3600">
                <a:latin typeface="Calibri" pitchFamily="34" charset="0"/>
              </a:rPr>
              <a:t>Fjölskylda og vinir eru fjársjóður</a:t>
            </a:r>
            <a:endParaRPr lang="en-GB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Frí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Lögbundinn hvíldartími er 11 stundir – skylt er að veita 1 hvíldardag /viku í framhaldi af lágmarkshvíld  =&gt;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þ.e. 35 stunda samfellda hvíld.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skert lágmarkshvíld =&gt; frítökuréttur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Hvíld má ekki skerða niður fyrir 8 stundir.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Hámarksvinnutími = 48 stundir/viku.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Hvíldartími/pásur yfir daginn.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matarhlé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kaffihlé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Allir eiga rétt á orlofi og orlofslaunum.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2 dagar fyrir hvern unninn mánuð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að lágmarki 24 virkir dagar á ári.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Í orlofinu eru orlofslaun nýtt</a:t>
            </a:r>
            <a:r>
              <a:rPr lang="da-DK" dirty="0" smtClean="0"/>
              <a:t>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Safnast upp innan fyrirtækisins =&gt; frí á launum,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Orlofslaun lögð inn á reikning =&gt; tekið út þegar farið er í frí.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i="1" dirty="0"/>
              <a:t> </a:t>
            </a:r>
            <a:r>
              <a:rPr lang="en-GB" i="1" dirty="0" err="1"/>
              <a:t>Leikur</a:t>
            </a:r>
            <a:r>
              <a:rPr lang="en-GB" i="1" dirty="0"/>
              <a:t> </a:t>
            </a:r>
            <a:r>
              <a:rPr lang="en-GB" i="1" dirty="0" err="1"/>
              <a:t>að</a:t>
            </a:r>
            <a:r>
              <a:rPr lang="en-GB" i="1" dirty="0"/>
              <a:t> </a:t>
            </a:r>
            <a:r>
              <a:rPr lang="en-GB" i="1" dirty="0" err="1"/>
              <a:t>lifa</a:t>
            </a:r>
            <a:r>
              <a:rPr lang="en-GB" i="1" dirty="0"/>
              <a:t>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E2096-A3E2-4A7F-BA86-835E00B8262B}" type="slidenum">
              <a:rPr lang="en-GB"/>
              <a:pPr>
                <a:defRPr/>
              </a:pPr>
              <a:t>41</a:t>
            </a:fld>
            <a:endParaRPr lang="en-GB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Framtíðin </a:t>
            </a:r>
            <a:endParaRPr lang="en-GB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z="2800" smtClean="0"/>
              <a:t>Veldu það sem þér finnst vega þyngst.</a:t>
            </a:r>
          </a:p>
          <a:p>
            <a:pPr eaLnBrk="1" hangingPunct="1"/>
            <a:r>
              <a:rPr lang="is-IS" sz="2800" smtClean="0"/>
              <a:t>Njóttu þess besta sem lífið hefur að bjóða.</a:t>
            </a:r>
          </a:p>
          <a:p>
            <a:pPr eaLnBrk="1" hangingPunct="1"/>
            <a:r>
              <a:rPr lang="is-IS" sz="2800" smtClean="0"/>
              <a:t>Settu þér því markmið í tengslum við</a:t>
            </a:r>
          </a:p>
          <a:p>
            <a:pPr lvl="1" eaLnBrk="1" hangingPunct="1"/>
            <a:r>
              <a:rPr lang="is-IS" sz="2400" smtClean="0"/>
              <a:t>styrk þinn</a:t>
            </a:r>
          </a:p>
          <a:p>
            <a:pPr lvl="1" eaLnBrk="1" hangingPunct="1"/>
            <a:r>
              <a:rPr lang="is-IS" sz="2400" smtClean="0"/>
              <a:t>langanir</a:t>
            </a:r>
          </a:p>
          <a:p>
            <a:pPr lvl="1" eaLnBrk="1" hangingPunct="1"/>
            <a:r>
              <a:rPr lang="is-IS" sz="2400" smtClean="0"/>
              <a:t>væntingar</a:t>
            </a:r>
          </a:p>
          <a:p>
            <a:pPr eaLnBrk="1" hangingPunct="1">
              <a:buFontTx/>
              <a:buNone/>
            </a:pPr>
            <a:endParaRPr lang="is-IS" sz="2800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r>
              <a:rPr lang="is-IS" sz="2800" b="1" smtClean="0">
                <a:solidFill>
                  <a:srgbClr val="339933"/>
                </a:solidFill>
              </a:rPr>
              <a:t>Framtíðin er að talsverðu leyti í þínum höndum.</a:t>
            </a:r>
          </a:p>
          <a:p>
            <a:pPr eaLnBrk="1" hangingPunct="1"/>
            <a:endParaRPr lang="en-GB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D724B-3DBC-4976-972D-44EE1414403F}" type="slidenum">
              <a:rPr lang="en-GB"/>
              <a:pPr>
                <a:defRPr/>
              </a:pPr>
              <a:t>42</a:t>
            </a:fld>
            <a:endParaRPr lang="en-GB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Fjárráða</a:t>
            </a:r>
            <a:endParaRPr lang="en-US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Einstaklingur ræður yfir fjármunum sínum.</a:t>
            </a:r>
          </a:p>
          <a:p>
            <a:pPr eaLnBrk="1" hangingPunct="1"/>
            <a:endParaRPr lang="is-IS" smtClean="0"/>
          </a:p>
          <a:p>
            <a:pPr algn="ctr" eaLnBrk="1" hangingPunct="1"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Því fylgir mikil ábyrgð!</a:t>
            </a:r>
          </a:p>
          <a:p>
            <a:pPr algn="ctr" eaLnBrk="1" hangingPunct="1">
              <a:buFontTx/>
              <a:buNone/>
            </a:pPr>
            <a:endParaRPr lang="is-IS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r>
              <a:rPr lang="is-IS" smtClean="0"/>
              <a:t>Framfærsluskylda foreldra fellur niður.</a:t>
            </a:r>
            <a:endParaRPr lang="en-US" smtClean="0"/>
          </a:p>
          <a:p>
            <a:pPr eaLnBrk="1" hangingPunct="1"/>
            <a:endParaRPr lang="en-US" smtClean="0">
              <a:solidFill>
                <a:schemeClr val="folHlink"/>
              </a:solidFill>
            </a:endParaRP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734D2-A85B-45AE-8815-7525221C388B}" type="slidenum">
              <a:rPr lang="en-GB"/>
              <a:pPr>
                <a:defRPr/>
              </a:pPr>
              <a:t>43</a:t>
            </a:fld>
            <a:endParaRPr lang="en-GB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Sjálfræði</a:t>
            </a:r>
            <a:endParaRPr lang="en-US" smtClean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Einstaklingur ræður persónulegum högum sínum.</a:t>
            </a:r>
          </a:p>
          <a:p>
            <a:pPr eaLnBrk="1" hangingPunct="1"/>
            <a:endParaRPr lang="is-IS" smtClean="0"/>
          </a:p>
          <a:p>
            <a:pPr algn="ctr" eaLnBrk="1" hangingPunct="1">
              <a:buFontTx/>
              <a:buNone/>
            </a:pPr>
            <a:endParaRPr lang="is-IS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Hvernig höndlum við það?</a:t>
            </a:r>
            <a:endParaRPr lang="en-US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E7FBB-FFFB-4E22-8154-F04B3FFAE4ED}" type="slidenum">
              <a:rPr lang="en-GB"/>
              <a:pPr>
                <a:defRPr/>
              </a:pPr>
              <a:t>44</a:t>
            </a:fld>
            <a:endParaRPr lang="en-GB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Lögráða</a:t>
            </a:r>
            <a:endParaRPr lang="en-US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18 ára. </a:t>
            </a:r>
          </a:p>
          <a:p>
            <a:pPr eaLnBrk="1" hangingPunct="1"/>
            <a:r>
              <a:rPr lang="is-IS" sz="2800" smtClean="0"/>
              <a:t>Þá er einstaklingur bæði sjálfráða og fjárráða.</a:t>
            </a:r>
            <a:endParaRPr lang="en-US" sz="2800" smtClean="0"/>
          </a:p>
          <a:p>
            <a:pPr lvl="1" eaLnBrk="1" hangingPunct="1"/>
            <a:r>
              <a:rPr lang="en-US" sz="2400" smtClean="0"/>
              <a:t>Hafi einstaklingar gengið í hjónaband verða þeir við það lögráða.</a:t>
            </a:r>
          </a:p>
          <a:p>
            <a:pPr lvl="1" eaLnBrk="1" hangingPunct="1"/>
            <a:r>
              <a:rPr lang="is-IS" sz="2400" smtClean="0"/>
              <a:t>Það er ekki hægt nema með samþykki foreldra.</a:t>
            </a:r>
          </a:p>
          <a:p>
            <a:pPr lvl="1" eaLnBrk="1" hangingPunct="1"/>
            <a:endParaRPr lang="is-IS" sz="2400" smtClean="0"/>
          </a:p>
          <a:p>
            <a:pPr algn="ctr" eaLnBrk="1" hangingPunct="1">
              <a:buFontTx/>
              <a:buNone/>
            </a:pPr>
            <a:r>
              <a:rPr lang="is-IS" sz="2800" b="1" smtClean="0">
                <a:solidFill>
                  <a:srgbClr val="339933"/>
                </a:solidFill>
              </a:rPr>
              <a:t>Verðið þið þá laus undan skyldum </a:t>
            </a:r>
          </a:p>
          <a:p>
            <a:pPr algn="ctr" eaLnBrk="1" hangingPunct="1">
              <a:buFontTx/>
              <a:buNone/>
            </a:pPr>
            <a:r>
              <a:rPr lang="is-IS" sz="2800" b="1" smtClean="0">
                <a:solidFill>
                  <a:srgbClr val="339933"/>
                </a:solidFill>
              </a:rPr>
              <a:t>við foreldra ykkar?</a:t>
            </a:r>
            <a:endParaRPr lang="en-US" sz="2800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Fjármálalæsi 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500" smtClean="0"/>
              <a:t>Felur í sér að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skilja fjármál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geta fjallað um fjármál</a:t>
            </a:r>
          </a:p>
          <a:p>
            <a:pPr lvl="2" eaLnBrk="1" hangingPunct="1">
              <a:lnSpc>
                <a:spcPct val="80000"/>
              </a:lnSpc>
            </a:pPr>
            <a:r>
              <a:rPr lang="is-IS" sz="1900" smtClean="0"/>
              <a:t>sín eigin fjármál og almennt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gera sér </a:t>
            </a:r>
            <a:r>
              <a:rPr lang="nn-NO" sz="2200" smtClean="0"/>
              <a:t>grein fyrir valkostum </a:t>
            </a:r>
          </a:p>
          <a:p>
            <a:pPr lvl="1" eaLnBrk="1" hangingPunct="1">
              <a:lnSpc>
                <a:spcPct val="80000"/>
              </a:lnSpc>
            </a:pPr>
            <a:r>
              <a:rPr lang="nn-NO" sz="2200" smtClean="0"/>
              <a:t>geta gert </a:t>
            </a:r>
            <a:r>
              <a:rPr lang="is-IS" sz="2200" smtClean="0"/>
              <a:t>áætlanir </a:t>
            </a:r>
          </a:p>
          <a:p>
            <a:pPr lvl="2" eaLnBrk="1" hangingPunct="1">
              <a:lnSpc>
                <a:spcPct val="80000"/>
              </a:lnSpc>
            </a:pPr>
            <a:r>
              <a:rPr lang="is-IS" sz="1900" smtClean="0"/>
              <a:t>til skamms tíma og til lengri tíma.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200" smtClean="0"/>
              <a:t>geta brugðist við breyttum aðstæðum</a:t>
            </a:r>
          </a:p>
          <a:p>
            <a:pPr lvl="2" eaLnBrk="1" hangingPunct="1">
              <a:lnSpc>
                <a:spcPct val="80000"/>
              </a:lnSpc>
            </a:pPr>
            <a:r>
              <a:rPr lang="is-IS" sz="1900" smtClean="0"/>
              <a:t>hjá sjálfum sér og í samfélaginu</a:t>
            </a:r>
          </a:p>
          <a:p>
            <a:pPr eaLnBrk="1" hangingPunct="1">
              <a:lnSpc>
                <a:spcPct val="80000"/>
              </a:lnSpc>
            </a:pPr>
            <a:r>
              <a:rPr lang="nn-NO" sz="2500" smtClean="0"/>
              <a:t>Kemur fram í hegðun.</a:t>
            </a:r>
            <a:endParaRPr lang="is-IS" sz="25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3"/>
          <p:cNvSpPr>
            <a:spLocks noGrp="1"/>
          </p:cNvSpPr>
          <p:nvPr>
            <p:ph type="ctrTitle"/>
          </p:nvPr>
        </p:nvSpPr>
        <p:spPr>
          <a:xfrm>
            <a:off x="827088" y="3068638"/>
            <a:ext cx="7772400" cy="1470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n-NO" sz="4000" b="1" smtClean="0">
                <a:solidFill>
                  <a:srgbClr val="339933"/>
                </a:solidFill>
              </a:rPr>
              <a:t>Til að vera </a:t>
            </a:r>
            <a:r>
              <a:rPr lang="is-IS" sz="4000" b="1" smtClean="0">
                <a:solidFill>
                  <a:srgbClr val="339933"/>
                </a:solidFill>
              </a:rPr>
              <a:t>fjármálalæs þarf að hafa </a:t>
            </a:r>
            <a:br>
              <a:rPr lang="is-IS" sz="4000" b="1" smtClean="0">
                <a:solidFill>
                  <a:srgbClr val="339933"/>
                </a:solidFill>
              </a:rPr>
            </a:br>
            <a:r>
              <a:rPr lang="is-IS" sz="4000" b="1" smtClean="0">
                <a:solidFill>
                  <a:srgbClr val="339933"/>
                </a:solidFill>
              </a:rPr>
              <a:t>þekkingu og hæfni</a:t>
            </a:r>
            <a:br>
              <a:rPr lang="is-IS" sz="4000" b="1" smtClean="0">
                <a:solidFill>
                  <a:srgbClr val="339933"/>
                </a:solidFill>
              </a:rPr>
            </a:br>
            <a:r>
              <a:rPr lang="is-IS" sz="4000" b="1" smtClean="0">
                <a:solidFill>
                  <a:srgbClr val="339933"/>
                </a:solidFill>
              </a:rPr>
              <a:t>og rétt viðhorf til fjármála </a:t>
            </a:r>
            <a:br>
              <a:rPr lang="is-IS" sz="4000" b="1" smtClean="0">
                <a:solidFill>
                  <a:srgbClr val="339933"/>
                </a:solidFill>
              </a:rPr>
            </a:br>
            <a:endParaRPr lang="is-I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 </a:t>
            </a:r>
            <a:endParaRPr lang="is-I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Mikilvægt er að ...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vera gagnrýninn</a:t>
            </a:r>
          </a:p>
          <a:p>
            <a:pPr eaLnBrk="1" hangingPunct="1"/>
            <a:r>
              <a:rPr lang="is-IS" smtClean="0"/>
              <a:t>velja og hafna</a:t>
            </a:r>
          </a:p>
          <a:p>
            <a:pPr eaLnBrk="1" hangingPunct="1"/>
            <a:r>
              <a:rPr lang="is-IS" smtClean="0"/>
              <a:t>skipuleggja í hvað peningarnir fara</a:t>
            </a:r>
          </a:p>
          <a:p>
            <a:pPr lvl="1" eaLnBrk="1" hangingPunct="1"/>
            <a:r>
              <a:rPr lang="is-IS" smtClean="0"/>
              <a:t>út frá fjárhag, þörfum, siðferði, gildismati og lífsstíl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/>
              <a:t>Neytendavernd</a:t>
            </a:r>
            <a:endParaRPr lang="is-IS" smtClean="0"/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Neytendur eru  varðir fyrir óheiðarlegum viðskiptaháttum með ýmsum lögum og reglum.</a:t>
            </a:r>
          </a:p>
          <a:p>
            <a:pPr eaLnBrk="1" hangingPunct="1"/>
            <a:r>
              <a:rPr lang="is-IS" smtClean="0"/>
              <a:t>Til dæmis er bannað að auglýsa tilboð eða verðlækkun nema um verulega lækkun sé að ræða.</a:t>
            </a:r>
          </a:p>
          <a:p>
            <a:pPr eaLnBrk="1" hangingPunct="1"/>
            <a:r>
              <a:rPr lang="is-IS" smtClean="0"/>
              <a:t>Ekki má veita rangar, ófullnægjandi eða villandi upplýsingar.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Peningar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Notaðir til að skipta einni tegund af verðmætum í aðra. </a:t>
            </a:r>
          </a:p>
          <a:p>
            <a:pPr eaLnBrk="1" hangingPunct="1"/>
            <a:r>
              <a:rPr lang="is-IS" smtClean="0"/>
              <a:t>Sá sem er í starfi „selur“ vinnuveitandanum vinnu sína</a:t>
            </a:r>
          </a:p>
          <a:p>
            <a:pPr lvl="1" eaLnBrk="1" hangingPunct="1"/>
            <a:r>
              <a:rPr lang="da-DK" smtClean="0"/>
              <a:t>vinnan er verðmæti sem hann lætur af hendi. </a:t>
            </a:r>
          </a:p>
          <a:p>
            <a:pPr eaLnBrk="1" hangingPunct="1"/>
            <a:r>
              <a:rPr lang="da-DK" smtClean="0"/>
              <a:t>Í staðinn </a:t>
            </a:r>
            <a:r>
              <a:rPr lang="is-IS" smtClean="0"/>
              <a:t>fær hann peninga (laun) sem hann notar til að kaupa önnur verðmæti.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Fjölskylda</a:t>
            </a:r>
            <a:endParaRPr lang="en-GB" smtClean="0"/>
          </a:p>
        </p:txBody>
      </p:sp>
      <p:sp>
        <p:nvSpPr>
          <p:cNvPr id="21506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s-IS" sz="2600" smtClean="0"/>
              <a:t>Hornsteinn samfélagsins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Undirstaðan sem annað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is-IS" sz="2000" smtClean="0"/>
              <a:t>	hvílir á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is-IS" sz="1800" smtClean="0"/>
          </a:p>
          <a:p>
            <a:pPr>
              <a:lnSpc>
                <a:spcPct val="80000"/>
              </a:lnSpc>
            </a:pPr>
            <a:r>
              <a:rPr lang="is-IS" sz="2600" smtClean="0"/>
              <a:t>Fjölskylda deilir saman heimili og: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tilfinningum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tómstundum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efnahag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ábyrgð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verkefnum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is-I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is-IS" sz="2000" smtClean="0"/>
          </a:p>
          <a:p>
            <a:pPr lvl="1">
              <a:lnSpc>
                <a:spcPct val="80000"/>
              </a:lnSpc>
            </a:pPr>
            <a:endParaRPr lang="is-IS" sz="1800" smtClean="0"/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s-IS" sz="2600" smtClean="0"/>
              <a:t>Sagan endurtekur sig: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Við fæðumst inn í fjölskyldu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Hún sér fyrir þörfum okkar í byrjun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Leggur grunn að velferð í lífinu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Smám saman tökum við meiri ábyrgð og öðlumst sjálfstæði</a:t>
            </a:r>
          </a:p>
          <a:p>
            <a:pPr lvl="1">
              <a:lnSpc>
                <a:spcPct val="80000"/>
              </a:lnSpc>
            </a:pPr>
            <a:r>
              <a:rPr lang="is-IS" sz="2000" smtClean="0"/>
              <a:t>Margir velja að stofna sína eigin fjölskyldu</a:t>
            </a:r>
          </a:p>
          <a:p>
            <a:endParaRPr lang="is-I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Lán</a:t>
            </a:r>
          </a:p>
        </p:txBody>
      </p:sp>
      <p:sp>
        <p:nvSpPr>
          <p:cNvPr id="8499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Útlán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nn-NO" smtClean="0"/>
              <a:t>Einstaklingur fær peninga að láni án þess að </a:t>
            </a:r>
            <a:r>
              <a:rPr lang="is-IS" smtClean="0"/>
              <a:t>vera búinn að skapa verðmætin.</a:t>
            </a:r>
          </a:p>
          <a:p>
            <a:pPr lvl="1" eaLnBrk="1" hangingPunct="1"/>
            <a:r>
              <a:rPr lang="is-IS" smtClean="0"/>
              <a:t>Hann á eftir að vinna fyrir þeim eða afla þeirra á einhvern hátt. </a:t>
            </a:r>
          </a:p>
          <a:p>
            <a:pPr lvl="1" eaLnBrk="1" hangingPunct="1"/>
            <a:r>
              <a:rPr lang="is-IS" smtClean="0"/>
              <a:t>Útvextir</a:t>
            </a:r>
          </a:p>
        </p:txBody>
      </p:sp>
      <p:sp>
        <p:nvSpPr>
          <p:cNvPr id="84996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is-IS" smtClean="0"/>
              <a:t>Innlán</a:t>
            </a:r>
          </a:p>
        </p:txBody>
      </p:sp>
      <p:sp>
        <p:nvSpPr>
          <p:cNvPr id="84997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Einstaklingur leggur  peningar inn á banka og er í raun að lána bankanum. </a:t>
            </a:r>
          </a:p>
          <a:p>
            <a:pPr lvl="1" eaLnBrk="1" hangingPunct="1"/>
            <a:r>
              <a:rPr lang="is-IS" smtClean="0"/>
              <a:t>Hann er búinn að vinna fyrir þeim eða afla þeirra á einhvern hátt.</a:t>
            </a:r>
          </a:p>
          <a:p>
            <a:pPr lvl="1" eaLnBrk="1" hangingPunct="1"/>
            <a:r>
              <a:rPr lang="is-IS" smtClean="0"/>
              <a:t>Innvextir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75FF1-0526-4A7F-9938-9EE4FA1D006C}" type="slidenum">
              <a:rPr lang="en-GB"/>
              <a:pPr>
                <a:defRPr/>
              </a:pPr>
              <a:t>51</a:t>
            </a:fld>
            <a:endParaRPr lang="en-GB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Lán</a:t>
            </a:r>
            <a:endParaRPr lang="en-GB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Bera vexti.</a:t>
            </a:r>
          </a:p>
          <a:p>
            <a:pPr eaLnBrk="1" hangingPunct="1"/>
            <a:r>
              <a:rPr lang="is-IS" smtClean="0"/>
              <a:t>Borga þarf lántökugjald.</a:t>
            </a:r>
          </a:p>
          <a:p>
            <a:pPr eaLnBrk="1" hangingPunct="1"/>
            <a:r>
              <a:rPr lang="is-IS" smtClean="0"/>
              <a:t>Borga þarf stimpilgjald.</a:t>
            </a:r>
          </a:p>
          <a:p>
            <a:pPr eaLnBrk="1" hangingPunct="1"/>
            <a:r>
              <a:rPr lang="is-IS" smtClean="0"/>
              <a:t>Lánin eru oft verðtryggð.</a:t>
            </a:r>
            <a:endParaRPr lang="en-GB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Að safna eða taka lán?</a:t>
            </a:r>
          </a:p>
        </p:txBody>
      </p:sp>
      <p:sp>
        <p:nvSpPr>
          <p:cNvPr id="8806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Safnar</a:t>
            </a:r>
          </a:p>
        </p:txBody>
      </p:sp>
      <p:sp>
        <p:nvSpPr>
          <p:cNvPr id="8806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nn-NO" smtClean="0"/>
              <a:t>Ef þú leggur 94.281 inn í banka og geymir 12 </a:t>
            </a:r>
            <a:r>
              <a:rPr lang="is-IS" smtClean="0"/>
              <a:t>mánuði á 5% vöxtum áttu 98.995 kr. eftir árið og getur því í kjölfarið t.d. keypt þér draumasímann.</a:t>
            </a:r>
          </a:p>
        </p:txBody>
      </p:sp>
      <p:sp>
        <p:nvSpPr>
          <p:cNvPr id="88068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Lántaka</a:t>
            </a:r>
          </a:p>
        </p:txBody>
      </p:sp>
      <p:sp>
        <p:nvSpPr>
          <p:cNvPr id="88069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Ef þú tekur lán fyrir sama síma, sem kostar 98.995 og setur raðgreiðslur á kreditkortið þitt þarftu að borga næstum 8.800 kr. á mánuði. </a:t>
            </a:r>
          </a:p>
          <a:p>
            <a:pPr eaLnBrk="1" hangingPunct="1"/>
            <a:r>
              <a:rPr lang="is-IS" smtClean="0"/>
              <a:t>Eftir eitt ár, </a:t>
            </a:r>
            <a:r>
              <a:rPr lang="nn-NO" smtClean="0"/>
              <a:t>þegar greiðslum lýkur, kostar síminn 105.504 kr.</a:t>
            </a:r>
            <a:endParaRPr lang="is-IS" smtClean="0"/>
          </a:p>
          <a:p>
            <a:pPr eaLnBrk="1" hangingPunct="1"/>
            <a:endParaRPr lang="is-IS" smtClean="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555875" y="5589588"/>
            <a:ext cx="4572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b="1">
                <a:latin typeface="Calibri" pitchFamily="34" charset="0"/>
              </a:rPr>
              <a:t>Mismunurinn er 11.223 kr.</a:t>
            </a:r>
          </a:p>
          <a:p>
            <a:endParaRPr lang="is-IS" b="1">
              <a:latin typeface="Calibri" pitchFamily="34" charset="0"/>
            </a:endParaRPr>
          </a:p>
          <a:p>
            <a:r>
              <a:rPr lang="nn-NO" b="1">
                <a:solidFill>
                  <a:srgbClr val="339933"/>
                </a:solidFill>
                <a:latin typeface="Calibri" pitchFamily="34" charset="0"/>
              </a:rPr>
              <a:t>Koma slíkar upplýsingar fram í auglýsingum?</a:t>
            </a:r>
            <a:endParaRPr lang="is-IS">
              <a:solidFill>
                <a:srgbClr val="339933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F34F1-05CE-4F98-B2FE-A2749447A9EB}" type="slidenum">
              <a:rPr lang="en-GB"/>
              <a:pPr>
                <a:defRPr/>
              </a:pPr>
              <a:t>53</a:t>
            </a:fld>
            <a:endParaRPr lang="en-GB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Vextir</a:t>
            </a:r>
            <a:endParaRPr lang="en-GB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772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400" smtClean="0"/>
              <a:t>Prósentutala sem greidd er fyrir afnot af peningum.</a:t>
            </a:r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Mældir í tíma.</a:t>
            </a:r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Reiknast af höfuðstól.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Heildarupphæð á hverjum tíma.</a:t>
            </a:r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Innvextir.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Ef þú átt inneign og færð greidda vexti (þú lánar peningana þína).</a:t>
            </a:r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Útvextir.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Ef þú skuldar og þarft að greiða vexti af peningunum sem þú færð lánaða.</a:t>
            </a:r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a(1+v)</a:t>
            </a:r>
            <a:r>
              <a:rPr lang="is-IS" sz="2400" baseline="30000" smtClean="0"/>
              <a:t>n</a:t>
            </a:r>
            <a:r>
              <a:rPr lang="is-I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a=höfuðstóllinn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v=vextir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n=tímabil – dagar/mánuðir/ár</a:t>
            </a:r>
            <a:endParaRPr lang="en-GB" sz="20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FD494-B014-4DFA-AB25-E44BFD0B7506}" type="slidenum">
              <a:rPr lang="en-GB"/>
              <a:pPr>
                <a:defRPr/>
              </a:pPr>
              <a:t>54</a:t>
            </a:fld>
            <a:endParaRPr lang="en-GB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z="3600" smtClean="0"/>
              <a:t>Margt í boði </a:t>
            </a:r>
            <a:br>
              <a:rPr lang="is-IS" sz="3600" smtClean="0"/>
            </a:br>
            <a:r>
              <a:rPr lang="is-IS" sz="3600" smtClean="0"/>
              <a:t>– og sumt af því gylliboð</a:t>
            </a:r>
            <a:endParaRPr lang="en-US" sz="360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mtClean="0"/>
              <a:t>Yfirdráttur</a:t>
            </a:r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Skammtímalán</a:t>
            </a:r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Langtímalán</a:t>
            </a:r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Greiðsludreifing</a:t>
            </a:r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Tímamótalán</a:t>
            </a:r>
          </a:p>
        </p:txBody>
      </p:sp>
      <p:sp>
        <p:nvSpPr>
          <p:cNvPr id="91141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is-IS" smtClean="0"/>
              <a:t>Tölvulán</a:t>
            </a:r>
          </a:p>
          <a:p>
            <a:pPr eaLnBrk="1" hangingPunct="1"/>
            <a:r>
              <a:rPr lang="is-IS" smtClean="0"/>
              <a:t>Græjulán</a:t>
            </a:r>
          </a:p>
          <a:p>
            <a:pPr eaLnBrk="1" hangingPunct="1"/>
            <a:r>
              <a:rPr lang="is-IS" smtClean="0"/>
              <a:t>Íbúðalán </a:t>
            </a:r>
          </a:p>
          <a:p>
            <a:pPr eaLnBrk="1" hangingPunct="1"/>
            <a:r>
              <a:rPr lang="is-IS" smtClean="0"/>
              <a:t>Afborgunar-samningur</a:t>
            </a:r>
          </a:p>
          <a:p>
            <a:pPr eaLnBrk="1" hangingPunct="1"/>
            <a:r>
              <a:rPr lang="is-IS" smtClean="0"/>
              <a:t>Netbílalán</a:t>
            </a:r>
          </a:p>
          <a:p>
            <a:pPr eaLnBrk="1" hangingPunct="1"/>
            <a:r>
              <a:rPr lang="is-IS" smtClean="0"/>
              <a:t>O.fl.</a:t>
            </a:r>
            <a:endParaRPr lang="en-US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b="1" i="1" dirty="0" smtClean="0"/>
              <a:t>Ábyrgðarmenn</a:t>
            </a:r>
            <a:br>
              <a:rPr lang="is-IS" b="1" i="1" dirty="0" smtClean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Oft </a:t>
            </a:r>
            <a:r>
              <a:rPr lang="is-IS" dirty="0"/>
              <a:t>þarf ábyrgðarmann á lán.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Sjálfsskuldarábyrgð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dirty="0" smtClean="0"/>
              <a:t>þá </a:t>
            </a:r>
            <a:r>
              <a:rPr lang="is-IS" dirty="0"/>
              <a:t>lofar </a:t>
            </a:r>
            <a:r>
              <a:rPr lang="is-IS" dirty="0" smtClean="0"/>
              <a:t>maður að </a:t>
            </a:r>
            <a:r>
              <a:rPr lang="is-IS" dirty="0"/>
              <a:t>greiða skuldina ef lántakinn gerir það ekki. </a:t>
            </a:r>
            <a:endParaRPr lang="is-I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Ekki skrifa </a:t>
            </a:r>
            <a:r>
              <a:rPr lang="is-IS" dirty="0"/>
              <a:t>undir neitt nema þú sért fús til og viðbúin(n) því </a:t>
            </a:r>
            <a:r>
              <a:rPr lang="is-IS" dirty="0" smtClean="0"/>
              <a:t>að greiða </a:t>
            </a:r>
            <a:r>
              <a:rPr lang="is-IS" dirty="0"/>
              <a:t>lánið sjálf(</a:t>
            </a:r>
            <a:r>
              <a:rPr lang="is-IS" dirty="0" err="1"/>
              <a:t>ur</a:t>
            </a:r>
            <a:r>
              <a:rPr lang="is-IS" dirty="0"/>
              <a:t>) og hafir efni á því. </a:t>
            </a: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Ef </a:t>
            </a:r>
            <a:r>
              <a:rPr lang="is-IS" dirty="0"/>
              <a:t>þú ákveður </a:t>
            </a:r>
            <a:r>
              <a:rPr lang="is-IS" dirty="0" smtClean="0"/>
              <a:t>að skrifa </a:t>
            </a:r>
            <a:r>
              <a:rPr lang="is-IS" dirty="0"/>
              <a:t>upp á, gerðu það þá fyrir fólk sem er þér náið </a:t>
            </a:r>
            <a:r>
              <a:rPr lang="is-IS" dirty="0" smtClean="0"/>
              <a:t>og kannaðu </a:t>
            </a:r>
            <a:r>
              <a:rPr lang="is-IS" dirty="0"/>
              <a:t>fjárhag þess sem biður þig að gangast í ábyrgð.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/>
              <a:t>Ekki ábyrgjast meira en þú getur greitt, fylgstu með </a:t>
            </a:r>
            <a:r>
              <a:rPr lang="is-IS" dirty="0" smtClean="0"/>
              <a:t>skilum og </a:t>
            </a:r>
            <a:r>
              <a:rPr lang="is-IS" dirty="0"/>
              <a:t>alls ekki láta vanskil hlaðast upp</a:t>
            </a:r>
            <a:r>
              <a:rPr lang="is-I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 </a:t>
            </a:r>
            <a:endParaRPr lang="is-I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5FA63-B1FC-46F8-8B2A-C4BD99E0D978}" type="slidenum">
              <a:rPr lang="en-GB"/>
              <a:pPr>
                <a:defRPr/>
              </a:pPr>
              <a:t>56</a:t>
            </a:fld>
            <a:endParaRPr lang="en-GB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Þekkið þið þessi hugtök?</a:t>
            </a:r>
            <a:endParaRPr lang="en-GB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Vextir</a:t>
            </a:r>
          </a:p>
          <a:p>
            <a:pPr eaLnBrk="1" hangingPunct="1"/>
            <a:r>
              <a:rPr lang="is-IS" smtClean="0"/>
              <a:t>Vaxtavextir </a:t>
            </a:r>
          </a:p>
          <a:p>
            <a:pPr eaLnBrk="1" hangingPunct="1"/>
            <a:r>
              <a:rPr lang="is-IS" smtClean="0"/>
              <a:t>Vísitala</a:t>
            </a:r>
          </a:p>
          <a:p>
            <a:pPr eaLnBrk="1" hangingPunct="1"/>
            <a:r>
              <a:rPr lang="is-IS" smtClean="0"/>
              <a:t>Verðbólga </a:t>
            </a:r>
          </a:p>
          <a:p>
            <a:pPr eaLnBrk="1" hangingPunct="1"/>
            <a:r>
              <a:rPr lang="is-IS" smtClean="0"/>
              <a:t>Verðtrygging</a:t>
            </a:r>
          </a:p>
          <a:p>
            <a:pPr eaLnBrk="1" hangingPunct="1"/>
            <a:r>
              <a:rPr lang="is-IS" smtClean="0"/>
              <a:t>Þjónustugjöld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0D44A-967F-4AEC-B65C-ECD4E534B0DB}" type="slidenum">
              <a:rPr lang="en-GB"/>
              <a:pPr>
                <a:defRPr/>
              </a:pPr>
              <a:t>57</a:t>
            </a:fld>
            <a:endParaRPr lang="en-GB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Verðtrygging</a:t>
            </a:r>
            <a:endParaRPr lang="en-GB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Sumar fjárskuldbindingar eru verðtryggðar og breytast þá í réttu hlutfalli við tilteknar vísitölur, oftast lánskjaravísitöluna. </a:t>
            </a:r>
            <a:endParaRPr lang="is-IS" smtClean="0">
              <a:solidFill>
                <a:schemeClr val="hlink"/>
              </a:solidFill>
            </a:endParaRPr>
          </a:p>
          <a:p>
            <a:pPr eaLnBrk="1" hangingPunct="1"/>
            <a:endParaRPr lang="is-IS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endParaRPr lang="is-I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0755C-0D42-4025-A956-166CCA9DED85}" type="slidenum">
              <a:rPr lang="en-GB"/>
              <a:pPr>
                <a:defRPr/>
              </a:pPr>
              <a:t>58</a:t>
            </a:fld>
            <a:endParaRPr lang="en-GB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Þjónustugjöld</a:t>
            </a:r>
            <a:endParaRPr lang="en-GB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Gjöld sem </a:t>
            </a:r>
            <a:r>
              <a:rPr lang="is-IS" smtClean="0"/>
              <a:t>fyrirtæki eða </a:t>
            </a:r>
            <a:r>
              <a:rPr lang="en-GB" smtClean="0"/>
              <a:t>stofnanir innheimta af þeim sem nota sér þjónustu þeirra.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F58C5-F561-425F-B844-A9096BD0A1A1}" type="slidenum">
              <a:rPr lang="en-GB"/>
              <a:pPr>
                <a:defRPr/>
              </a:pPr>
              <a:t>59</a:t>
            </a:fld>
            <a:endParaRPr lang="en-GB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Yfirdráttur</a:t>
            </a:r>
            <a:endParaRPr lang="en-US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Lán með háum vöxtum</a:t>
            </a:r>
          </a:p>
          <a:p>
            <a:pPr lvl="1" eaLnBrk="1" hangingPunct="1"/>
            <a:r>
              <a:rPr lang="is-IS" smtClean="0"/>
              <a:t>Vextir breytilegir</a:t>
            </a:r>
          </a:p>
          <a:p>
            <a:pPr eaLnBrk="1" hangingPunct="1">
              <a:buFontTx/>
              <a:buNone/>
            </a:pPr>
            <a:endParaRPr lang="is-IS" smtClean="0"/>
          </a:p>
          <a:p>
            <a:pPr algn="ctr" eaLnBrk="1" hangingPunct="1"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Er þetta góður kostur?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285273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Engar tvær fjölskyldur </a:t>
            </a:r>
            <a:br>
              <a:rPr lang="is-IS" dirty="0" smtClean="0"/>
            </a:br>
            <a:r>
              <a:rPr lang="is-IS" dirty="0" smtClean="0"/>
              <a:t>eru eins ...</a:t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b="1" dirty="0" smtClean="0">
                <a:solidFill>
                  <a:srgbClr val="339933"/>
                </a:solidFill>
              </a:rPr>
              <a:t>Hvernig fjölskylduform þekkið þið?</a:t>
            </a:r>
          </a:p>
        </p:txBody>
      </p:sp>
      <p:sp>
        <p:nvSpPr>
          <p:cNvPr id="225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25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B1D9D-5D5C-4DF2-81E7-C7616DF5F509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8532813" y="765175"/>
            <a:ext cx="287337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C789E-3F8E-4896-959F-8DDFAFD72D51}" type="slidenum">
              <a:rPr lang="en-GB"/>
              <a:pPr>
                <a:defRPr/>
              </a:pPr>
              <a:t>60</a:t>
            </a:fld>
            <a:endParaRPr lang="en-GB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Kreditkort</a:t>
            </a:r>
            <a:endParaRPr lang="en-US" smtClean="0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Lán</a:t>
            </a:r>
          </a:p>
          <a:p>
            <a:pPr lvl="1" eaLnBrk="1" hangingPunct="1"/>
            <a:r>
              <a:rPr lang="is-IS" smtClean="0"/>
              <a:t>notar peninga áður en þú eignast þá</a:t>
            </a:r>
          </a:p>
          <a:p>
            <a:pPr eaLnBrk="1" hangingPunct="1"/>
            <a:r>
              <a:rPr lang="is-IS" smtClean="0"/>
              <a:t>Kortagjald</a:t>
            </a:r>
          </a:p>
          <a:p>
            <a:pPr eaLnBrk="1" hangingPunct="1"/>
            <a:r>
              <a:rPr lang="is-IS" smtClean="0"/>
              <a:t>Lánið greitt einu sinni í mánuði</a:t>
            </a:r>
          </a:p>
          <a:p>
            <a:pPr eaLnBrk="1" hangingPunct="1"/>
            <a:r>
              <a:rPr lang="is-IS" smtClean="0"/>
              <a:t>Erfitt að hafa yfirsýn</a:t>
            </a:r>
          </a:p>
          <a:p>
            <a:pPr eaLnBrk="1" hangingPunct="1">
              <a:buFontTx/>
              <a:buNone/>
            </a:pPr>
            <a:endParaRPr lang="is-IS" smtClean="0"/>
          </a:p>
          <a:p>
            <a:pPr algn="ctr" eaLnBrk="1" hangingPunct="1">
              <a:buFontTx/>
              <a:buNone/>
            </a:pPr>
            <a:r>
              <a:rPr lang="is-IS" b="1" smtClean="0">
                <a:solidFill>
                  <a:srgbClr val="339933"/>
                </a:solidFill>
              </a:rPr>
              <a:t>Er það góður kostur?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i="1" dirty="0"/>
              <a:t> </a:t>
            </a:r>
            <a:r>
              <a:rPr lang="en-GB" i="1" dirty="0" err="1"/>
              <a:t>Leikur</a:t>
            </a:r>
            <a:r>
              <a:rPr lang="en-GB" i="1" dirty="0"/>
              <a:t> </a:t>
            </a:r>
            <a:r>
              <a:rPr lang="en-GB" i="1" dirty="0" err="1"/>
              <a:t>að</a:t>
            </a:r>
            <a:r>
              <a:rPr lang="en-GB" i="1" dirty="0"/>
              <a:t> </a:t>
            </a:r>
            <a:r>
              <a:rPr lang="en-GB" i="1" dirty="0" err="1"/>
              <a:t>lifa</a:t>
            </a:r>
            <a:r>
              <a:rPr lang="en-GB" i="1" dirty="0"/>
              <a:t> </a:t>
            </a: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A3352-48F0-4D83-9C24-CDB63B2DF5E0}" type="slidenum">
              <a:rPr lang="en-GB"/>
              <a:pPr>
                <a:defRPr/>
              </a:pPr>
              <a:t>61</a:t>
            </a:fld>
            <a:endParaRPr lang="en-GB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Hvað ber að varast?</a:t>
            </a:r>
            <a:endParaRPr lang="en-US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916113"/>
            <a:ext cx="6273800" cy="4210050"/>
          </a:xfrm>
        </p:spPr>
        <p:txBody>
          <a:bodyPr/>
          <a:lstStyle/>
          <a:p>
            <a:pPr eaLnBrk="1" hangingPunct="1"/>
            <a:r>
              <a:rPr lang="is-IS" sz="2800" smtClean="0"/>
              <a:t>Gylliboð</a:t>
            </a:r>
          </a:p>
          <a:p>
            <a:pPr lvl="1" eaLnBrk="1" hangingPunct="1"/>
            <a:r>
              <a:rPr lang="is-IS" sz="2400" smtClean="0"/>
              <a:t>fjármálastofnana</a:t>
            </a:r>
          </a:p>
          <a:p>
            <a:pPr lvl="1" eaLnBrk="1" hangingPunct="1"/>
            <a:r>
              <a:rPr lang="is-IS" sz="2400" smtClean="0"/>
              <a:t>verslana</a:t>
            </a:r>
          </a:p>
          <a:p>
            <a:pPr eaLnBrk="1" hangingPunct="1"/>
            <a:r>
              <a:rPr lang="is-IS" sz="2800" smtClean="0"/>
              <a:t>Villandi auglýsingar</a:t>
            </a:r>
          </a:p>
          <a:p>
            <a:pPr eaLnBrk="1" hangingPunct="1"/>
            <a:r>
              <a:rPr lang="is-IS" sz="2800" smtClean="0"/>
              <a:t>Undirskriftir sem fela í sér ábyrgð á fjármálum annarra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D686D-C245-467C-B75C-A0B31F6B3FC1}" type="slidenum">
              <a:rPr lang="en-GB"/>
              <a:pPr>
                <a:defRPr/>
              </a:pPr>
              <a:t>62</a:t>
            </a:fld>
            <a:endParaRPr lang="en-GB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z="4000" smtClean="0"/>
              <a:t>Hvað hefurðu mikið </a:t>
            </a:r>
            <a:br>
              <a:rPr lang="is-IS" sz="4000" smtClean="0"/>
            </a:br>
            <a:r>
              <a:rPr lang="is-IS" sz="4000" smtClean="0"/>
              <a:t>til ráðstöfunar í hverri viku?</a:t>
            </a:r>
            <a:endParaRPr lang="en-US" sz="4000" smtClean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mtClean="0"/>
              <a:t>Í hvað eyðirðu?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s-IS" smtClean="0"/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Eyðirðu skynsamlega?</a:t>
            </a:r>
          </a:p>
          <a:p>
            <a:pPr eaLnBrk="1" hangingPunct="1">
              <a:lnSpc>
                <a:spcPct val="90000"/>
              </a:lnSpc>
            </a:pPr>
            <a:endParaRPr lang="is-IS" smtClean="0"/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Hugsarðu áður en þú eyðir hvað þig langi mest til að gera fyrir peningana?</a:t>
            </a:r>
          </a:p>
          <a:p>
            <a:pPr eaLnBrk="1" hangingPunct="1">
              <a:lnSpc>
                <a:spcPct val="90000"/>
              </a:lnSpc>
            </a:pPr>
            <a:endParaRPr lang="is-IS" smtClean="0"/>
          </a:p>
          <a:p>
            <a:pPr eaLnBrk="1" hangingPunct="1">
              <a:lnSpc>
                <a:spcPct val="90000"/>
              </a:lnSpc>
            </a:pPr>
            <a:r>
              <a:rPr lang="is-IS" smtClean="0"/>
              <a:t>Hvað getur þú gert til að eiga afgang?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B9F74-1D1C-41B9-9407-616875F46F65}" type="slidenum">
              <a:rPr lang="en-GB"/>
              <a:pPr>
                <a:defRPr/>
              </a:pPr>
              <a:t>63</a:t>
            </a:fld>
            <a:endParaRPr lang="en-GB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7354888" cy="1143000"/>
          </a:xfrm>
        </p:spPr>
        <p:txBody>
          <a:bodyPr/>
          <a:lstStyle/>
          <a:p>
            <a:pPr eaLnBrk="1" hangingPunct="1"/>
            <a:r>
              <a:rPr lang="is-IS" smtClean="0"/>
              <a:t>Sparnaður</a:t>
            </a:r>
            <a:endParaRPr lang="en-US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354887" cy="4210050"/>
          </a:xfrm>
        </p:spPr>
        <p:txBody>
          <a:bodyPr/>
          <a:lstStyle/>
          <a:p>
            <a:pPr eaLnBrk="1" hangingPunct="1"/>
            <a:r>
              <a:rPr lang="is-IS" sz="2800" smtClean="0"/>
              <a:t>Bankareikningar</a:t>
            </a:r>
          </a:p>
          <a:p>
            <a:pPr eaLnBrk="1" hangingPunct="1"/>
            <a:r>
              <a:rPr lang="is-IS" sz="2800" smtClean="0"/>
              <a:t>Reglulegur sparnaður</a:t>
            </a:r>
          </a:p>
          <a:p>
            <a:pPr eaLnBrk="1" hangingPunct="1"/>
            <a:r>
              <a:rPr lang="is-IS" sz="2800" smtClean="0"/>
              <a:t>Lífeyrissparnaður</a:t>
            </a:r>
          </a:p>
          <a:p>
            <a:pPr eaLnBrk="1" hangingPunct="1"/>
            <a:r>
              <a:rPr lang="is-IS" sz="2800" smtClean="0"/>
              <a:t>Verðbréf, hlutabréf og sjóðir</a:t>
            </a:r>
            <a:endParaRPr lang="en-US" sz="2800" smtClean="0"/>
          </a:p>
        </p:txBody>
      </p:sp>
      <p:sp>
        <p:nvSpPr>
          <p:cNvPr id="108549" name="Oval 6"/>
          <p:cNvSpPr>
            <a:spLocks noChangeArrowheads="1"/>
          </p:cNvSpPr>
          <p:nvPr/>
        </p:nvSpPr>
        <p:spPr bwMode="auto">
          <a:xfrm>
            <a:off x="4932363" y="333375"/>
            <a:ext cx="3671887" cy="29241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b="1">
              <a:latin typeface="Tahoma" pitchFamily="34" charset="0"/>
            </a:endParaRPr>
          </a:p>
        </p:txBody>
      </p:sp>
      <p:sp>
        <p:nvSpPr>
          <p:cNvPr id="108550" name="Text Box 8"/>
          <p:cNvSpPr txBox="1">
            <a:spLocks noChangeArrowheads="1"/>
          </p:cNvSpPr>
          <p:nvPr/>
        </p:nvSpPr>
        <p:spPr bwMode="auto">
          <a:xfrm>
            <a:off x="5651500" y="476250"/>
            <a:ext cx="23050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s-IS" b="1">
                <a:latin typeface="Tahoma" pitchFamily="34" charset="0"/>
              </a:rPr>
              <a:t>Vaxtareikningur:</a:t>
            </a:r>
          </a:p>
          <a:p>
            <a:pPr eaLnBrk="0" hangingPunct="0"/>
            <a:endParaRPr lang="is-IS" b="1">
              <a:solidFill>
                <a:schemeClr val="bg1"/>
              </a:solidFill>
              <a:latin typeface="Tahoma" pitchFamily="34" charset="0"/>
            </a:endParaRPr>
          </a:p>
          <a:p>
            <a:pPr eaLnBrk="0" hangingPunct="0"/>
            <a:r>
              <a:rPr lang="is-IS" b="1">
                <a:solidFill>
                  <a:schemeClr val="bg1"/>
                </a:solidFill>
                <a:latin typeface="Tahoma" pitchFamily="34" charset="0"/>
              </a:rPr>
              <a:t>I</a:t>
            </a:r>
            <a:r>
              <a:rPr lang="is-IS" b="1">
                <a:solidFill>
                  <a:schemeClr val="bg1"/>
                </a:solidFill>
                <a:latin typeface="Calibri" pitchFamily="34" charset="0"/>
              </a:rPr>
              <a:t>=</a:t>
            </a:r>
            <a:r>
              <a:rPr lang="is-IS" b="1">
                <a:solidFill>
                  <a:schemeClr val="bg1"/>
                </a:solidFill>
                <a:latin typeface="Tahoma" pitchFamily="34" charset="0"/>
              </a:rPr>
              <a:t>U(1+V)</a:t>
            </a:r>
            <a:r>
              <a:rPr lang="is-IS" b="1" baseline="30000">
                <a:solidFill>
                  <a:schemeClr val="bg1"/>
                </a:solidFill>
                <a:latin typeface="Tahoma" pitchFamily="34" charset="0"/>
              </a:rPr>
              <a:t>n</a:t>
            </a:r>
          </a:p>
          <a:p>
            <a:pPr eaLnBrk="0" hangingPunct="0"/>
            <a:endParaRPr lang="is-IS">
              <a:latin typeface="Tahoma" pitchFamily="34" charset="0"/>
            </a:endParaRPr>
          </a:p>
          <a:p>
            <a:pPr eaLnBrk="0" hangingPunct="0"/>
            <a:r>
              <a:rPr lang="is-IS">
                <a:latin typeface="Tahoma" pitchFamily="34" charset="0"/>
              </a:rPr>
              <a:t>Þar sem:</a:t>
            </a:r>
          </a:p>
          <a:p>
            <a:pPr eaLnBrk="0" hangingPunct="0"/>
            <a:r>
              <a:rPr lang="is-IS">
                <a:latin typeface="Tahoma" pitchFamily="34" charset="0"/>
              </a:rPr>
              <a:t>I=innistæða</a:t>
            </a:r>
          </a:p>
          <a:p>
            <a:pPr eaLnBrk="0" hangingPunct="0"/>
            <a:r>
              <a:rPr lang="is-IS">
                <a:latin typeface="Tahoma" pitchFamily="34" charset="0"/>
              </a:rPr>
              <a:t>U=innlegg</a:t>
            </a:r>
          </a:p>
          <a:p>
            <a:pPr eaLnBrk="0" hangingPunct="0"/>
            <a:r>
              <a:rPr lang="is-IS">
                <a:latin typeface="Tahoma" pitchFamily="34" charset="0"/>
              </a:rPr>
              <a:t>V=vextir</a:t>
            </a:r>
          </a:p>
          <a:p>
            <a:pPr eaLnBrk="0" hangingPunct="0"/>
            <a:r>
              <a:rPr lang="is-IS">
                <a:latin typeface="Tahoma" pitchFamily="34" charset="0"/>
              </a:rPr>
              <a:t>n=tímabil</a:t>
            </a:r>
            <a:endParaRPr lang="en-US">
              <a:latin typeface="Tahoma" pitchFamily="34" charset="0"/>
            </a:endParaRPr>
          </a:p>
        </p:txBody>
      </p:sp>
      <p:sp>
        <p:nvSpPr>
          <p:cNvPr id="108551" name="Oval 9"/>
          <p:cNvSpPr>
            <a:spLocks noChangeArrowheads="1"/>
          </p:cNvSpPr>
          <p:nvPr/>
        </p:nvSpPr>
        <p:spPr bwMode="auto">
          <a:xfrm>
            <a:off x="6156325" y="2781300"/>
            <a:ext cx="2736850" cy="180022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Tahoma" pitchFamily="34" charset="0"/>
            </a:endParaRPr>
          </a:p>
          <a:p>
            <a:pPr algn="ctr" eaLnBrk="0" hangingPunct="0"/>
            <a:endParaRPr lang="is-IS">
              <a:latin typeface="Tahoma" pitchFamily="34" charset="0"/>
            </a:endParaRPr>
          </a:p>
          <a:p>
            <a:pPr algn="ctr" eaLnBrk="0" hangingPunct="0"/>
            <a:r>
              <a:rPr lang="is-IS">
                <a:latin typeface="Tahoma" pitchFamily="34" charset="0"/>
              </a:rPr>
              <a:t>Styrmir leggur inn </a:t>
            </a:r>
          </a:p>
          <a:p>
            <a:pPr algn="ctr" eaLnBrk="0" hangingPunct="0"/>
            <a:r>
              <a:rPr lang="is-IS">
                <a:latin typeface="Tahoma" pitchFamily="34" charset="0"/>
              </a:rPr>
              <a:t>100.000 kr. á 7% vöxtum </a:t>
            </a:r>
          </a:p>
          <a:p>
            <a:pPr algn="ctr" eaLnBrk="0" hangingPunct="0"/>
            <a:r>
              <a:rPr lang="is-IS">
                <a:latin typeface="Tahoma" pitchFamily="34" charset="0"/>
              </a:rPr>
              <a:t>og tekur </a:t>
            </a:r>
          </a:p>
          <a:p>
            <a:pPr algn="ctr" eaLnBrk="0" hangingPunct="0"/>
            <a:r>
              <a:rPr lang="is-IS">
                <a:latin typeface="Tahoma" pitchFamily="34" charset="0"/>
              </a:rPr>
              <a:t>þær út eftir </a:t>
            </a:r>
          </a:p>
          <a:p>
            <a:pPr algn="ctr" eaLnBrk="0" hangingPunct="0"/>
            <a:r>
              <a:rPr lang="is-IS">
                <a:latin typeface="Tahoma" pitchFamily="34" charset="0"/>
              </a:rPr>
              <a:t>24 mánuði/2 ár</a:t>
            </a:r>
          </a:p>
          <a:p>
            <a:pPr algn="ctr" eaLnBrk="0" hangingPunct="0"/>
            <a:endParaRPr lang="is-I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108552" name="Oval 11"/>
          <p:cNvSpPr>
            <a:spLocks noChangeArrowheads="1"/>
          </p:cNvSpPr>
          <p:nvPr/>
        </p:nvSpPr>
        <p:spPr bwMode="auto">
          <a:xfrm>
            <a:off x="5508625" y="4365625"/>
            <a:ext cx="3095625" cy="20891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>
              <a:latin typeface="Tahoma" pitchFamily="34" charset="0"/>
            </a:endParaRPr>
          </a:p>
        </p:txBody>
      </p:sp>
      <p:sp>
        <p:nvSpPr>
          <p:cNvPr id="108553" name="Text Box 14"/>
          <p:cNvSpPr txBox="1">
            <a:spLocks noChangeArrowheads="1"/>
          </p:cNvSpPr>
          <p:nvPr/>
        </p:nvSpPr>
        <p:spPr bwMode="auto">
          <a:xfrm>
            <a:off x="6156325" y="4508500"/>
            <a:ext cx="1962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b="1">
                <a:latin typeface="Tahoma" pitchFamily="34" charset="0"/>
              </a:rPr>
              <a:t>I=U(1+V)</a:t>
            </a:r>
            <a:r>
              <a:rPr lang="is-IS" b="1" baseline="30000">
                <a:latin typeface="Tahoma" pitchFamily="34" charset="0"/>
              </a:rPr>
              <a:t>n</a:t>
            </a:r>
          </a:p>
          <a:p>
            <a:pPr eaLnBrk="0" hangingPunct="0"/>
            <a:endParaRPr lang="is-IS">
              <a:latin typeface="Tahoma" pitchFamily="34" charset="0"/>
            </a:endParaRPr>
          </a:p>
          <a:p>
            <a:pPr eaLnBrk="0" hangingPunct="0"/>
            <a:r>
              <a:rPr lang="is-IS">
                <a:latin typeface="Tahoma" pitchFamily="34" charset="0"/>
              </a:rPr>
              <a:t>I=100.000(1,07)</a:t>
            </a:r>
            <a:r>
              <a:rPr lang="is-IS" baseline="30000">
                <a:latin typeface="Tahoma" pitchFamily="34" charset="0"/>
              </a:rPr>
              <a:t>2</a:t>
            </a:r>
            <a:endParaRPr lang="is-IS">
              <a:latin typeface="Tahoma" pitchFamily="34" charset="0"/>
            </a:endParaRPr>
          </a:p>
          <a:p>
            <a:pPr eaLnBrk="0" hangingPunct="0"/>
            <a:endParaRPr lang="is-IS">
              <a:latin typeface="Tahoma" pitchFamily="34" charset="0"/>
            </a:endParaRPr>
          </a:p>
          <a:p>
            <a:pPr eaLnBrk="0" hangingPunct="0"/>
            <a:r>
              <a:rPr lang="is-IS" b="1">
                <a:latin typeface="Tahoma" pitchFamily="34" charset="0"/>
              </a:rPr>
              <a:t>I=114.490 kr.</a:t>
            </a:r>
          </a:p>
          <a:p>
            <a:pPr eaLnBrk="0" hangingPunct="0"/>
            <a:endParaRPr lang="en-US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752E0-547F-44BB-B378-74F3D4DF4C46}" type="slidenum">
              <a:rPr lang="en-GB"/>
              <a:pPr>
                <a:defRPr/>
              </a:pPr>
              <a:t>64</a:t>
            </a:fld>
            <a:endParaRPr lang="en-GB"/>
          </a:p>
        </p:txBody>
      </p:sp>
      <p:sp>
        <p:nvSpPr>
          <p:cNvPr id="1105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Fjármál og fíkn</a:t>
            </a:r>
            <a:endParaRPr lang="en-US" smtClean="0"/>
          </a:p>
        </p:txBody>
      </p:sp>
      <p:sp>
        <p:nvSpPr>
          <p:cNvPr id="1105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Fíkn er að neyta einhvers eða nota eitthvað án þess að hafa stjórn á neyslunni/ notkuninni. 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 </a:t>
            </a:r>
            <a:endParaRPr lang="is-IS" smtClean="0"/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Áfengi og vímuefni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Spilafíkn	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Kaupfíkn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Tölvufíkn</a:t>
            </a:r>
          </a:p>
          <a:p>
            <a:pPr eaLnBrk="1" hangingPunct="1">
              <a:lnSpc>
                <a:spcPct val="80000"/>
              </a:lnSpc>
            </a:pPr>
            <a:endParaRPr lang="is-IS" sz="240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s-IS" sz="2400" smtClean="0">
                <a:solidFill>
                  <a:srgbClr val="339933"/>
                </a:solidFill>
              </a:rPr>
              <a:t>Fíkn rænir ekki aðeins heilsunni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s-IS" sz="2400" smtClean="0">
                <a:solidFill>
                  <a:srgbClr val="339933"/>
                </a:solidFill>
              </a:rPr>
              <a:t>heldur líka peningum!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25F4D-B2B2-40CD-924B-6C4E40269432}" type="slidenum">
              <a:rPr lang="en-GB"/>
              <a:pPr>
                <a:defRPr/>
              </a:pPr>
              <a:t>65</a:t>
            </a:fld>
            <a:endParaRPr lang="en-GB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Hvað kostar lífsstíll</a:t>
            </a:r>
            <a:endParaRPr lang="en-US" smtClean="0"/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Hversu margir eru með litað hár hér inni?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10.000 </a:t>
            </a:r>
            <a:r>
              <a:rPr lang="is-IS" smtClean="0"/>
              <a:t>–</a:t>
            </a:r>
            <a:r>
              <a:rPr lang="en-US" smtClean="0"/>
              <a:t> 15.000 kr. – algengt verð fyrir litun og klippingu.</a:t>
            </a:r>
          </a:p>
          <a:p>
            <a:pPr lvl="1" eaLnBrk="1" hangingPunct="1"/>
            <a:r>
              <a:rPr lang="en-US" smtClean="0"/>
              <a:t>4 sinnum á ári.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45" name="Text Box 4"/>
          <p:cNvSpPr txBox="1">
            <a:spLocks noChangeArrowheads="1"/>
          </p:cNvSpPr>
          <p:nvPr/>
        </p:nvSpPr>
        <p:spPr bwMode="auto">
          <a:xfrm>
            <a:off x="3348038" y="5229225"/>
            <a:ext cx="273685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>
                <a:latin typeface="Calibri" pitchFamily="34" charset="0"/>
              </a:rPr>
              <a:t>40.000</a:t>
            </a:r>
            <a:r>
              <a:rPr lang="is-IS" sz="240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is-IS" sz="2400">
                <a:latin typeface="Calibri" pitchFamily="34" charset="0"/>
              </a:rPr>
              <a:t>til 60.000 kr.</a:t>
            </a:r>
            <a:endParaRPr lang="en-GB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i="1" dirty="0"/>
              <a:t> </a:t>
            </a:r>
            <a:r>
              <a:rPr lang="en-GB" i="1" dirty="0" err="1"/>
              <a:t>Leikur</a:t>
            </a:r>
            <a:r>
              <a:rPr lang="en-GB" i="1" dirty="0"/>
              <a:t> </a:t>
            </a:r>
            <a:r>
              <a:rPr lang="en-GB" i="1" dirty="0" err="1"/>
              <a:t>að</a:t>
            </a:r>
            <a:r>
              <a:rPr lang="en-GB" i="1" dirty="0"/>
              <a:t> </a:t>
            </a:r>
            <a:r>
              <a:rPr lang="en-GB" i="1" dirty="0" err="1"/>
              <a:t>lifa</a:t>
            </a:r>
            <a:r>
              <a:rPr lang="en-GB" i="1" dirty="0"/>
              <a:t> 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AEFF2-6C66-4A47-843A-47B9267AAD5A}" type="slidenum">
              <a:rPr lang="en-GB"/>
              <a:pPr>
                <a:defRPr/>
              </a:pPr>
              <a:t>66</a:t>
            </a:fld>
            <a:endParaRPr lang="en-GB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Lífsstíll</a:t>
            </a:r>
            <a:endParaRPr lang="en-GB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z="2400" smtClean="0"/>
              <a:t>Föt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Tvennar buxur 25.000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Peysa 8.000 kr.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Tveir bolir 13.000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Úlpa 30.000 kr.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Tvennir skór 30.000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= 106.000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smtClean="0"/>
              <a:t>Sími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Margir eiga síma sem kosta 50.000 kr.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1.000 kr. á viku</a:t>
            </a:r>
          </a:p>
          <a:p>
            <a:pPr lvl="1" eaLnBrk="1" hangingPunct="1">
              <a:lnSpc>
                <a:spcPct val="90000"/>
              </a:lnSpc>
            </a:pPr>
            <a:r>
              <a:rPr lang="is-IS" sz="2000" smtClean="0"/>
              <a:t>= 102.000 kr. yfir árið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26359-0B86-488E-BD45-5112A9E8FD1B}" type="slidenum">
              <a:rPr lang="en-GB"/>
              <a:pPr>
                <a:defRPr/>
              </a:pPr>
              <a:t>67</a:t>
            </a:fld>
            <a:endParaRPr lang="en-GB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Lífsstíll</a:t>
            </a:r>
            <a:endParaRPr lang="en-GB" smtClean="0"/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Reykingar</a:t>
            </a:r>
          </a:p>
          <a:p>
            <a:pPr lvl="1" eaLnBrk="1" hangingPunct="1"/>
            <a:r>
              <a:rPr lang="en-GB" smtClean="0"/>
              <a:t>7 pakkar á viku u.þ.b. 6.500 kr</a:t>
            </a:r>
            <a:r>
              <a:rPr lang="is-IS" smtClean="0"/>
              <a:t>.</a:t>
            </a:r>
            <a:endParaRPr lang="en-GB" smtClean="0"/>
          </a:p>
          <a:p>
            <a:pPr lvl="1" eaLnBrk="1" hangingPunct="1"/>
            <a:r>
              <a:rPr lang="en-GB" smtClean="0"/>
              <a:t>Um 27.000 kr</a:t>
            </a:r>
            <a:r>
              <a:rPr lang="is-IS" smtClean="0"/>
              <a:t>.</a:t>
            </a:r>
            <a:r>
              <a:rPr lang="en-GB" smtClean="0"/>
              <a:t> á mánuði</a:t>
            </a:r>
          </a:p>
          <a:p>
            <a:pPr lvl="1" eaLnBrk="1" hangingPunct="1"/>
            <a:r>
              <a:rPr lang="en-GB" b="1" u="sng" smtClean="0">
                <a:solidFill>
                  <a:srgbClr val="339933"/>
                </a:solidFill>
              </a:rPr>
              <a:t>324.000 kr</a:t>
            </a:r>
            <a:r>
              <a:rPr lang="is-IS" b="1" u="sng" smtClean="0">
                <a:solidFill>
                  <a:srgbClr val="339933"/>
                </a:solidFill>
              </a:rPr>
              <a:t>.</a:t>
            </a:r>
            <a:r>
              <a:rPr lang="en-GB" b="1" u="sng" smtClean="0">
                <a:solidFill>
                  <a:srgbClr val="339933"/>
                </a:solidFill>
              </a:rPr>
              <a:t> á ári</a:t>
            </a:r>
          </a:p>
          <a:p>
            <a:pPr lvl="1" eaLnBrk="1" hangingPunct="1">
              <a:buFontTx/>
              <a:buNone/>
            </a:pPr>
            <a:endParaRPr lang="en-GB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FAEA-0581-41AB-8C88-2AAA0DD0A662}" type="slidenum">
              <a:rPr lang="en-GB"/>
              <a:pPr>
                <a:defRPr/>
              </a:pPr>
              <a:t>68</a:t>
            </a:fld>
            <a:endParaRPr lang="en-GB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Ef þú ...</a:t>
            </a:r>
            <a:endParaRPr lang="en-GB" smtClean="0"/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z="2800" smtClean="0"/>
              <a:t>Reykir 1 pakka á dag</a:t>
            </a:r>
          </a:p>
          <a:p>
            <a:pPr eaLnBrk="1" hangingPunct="1"/>
            <a:r>
              <a:rPr lang="is-IS" sz="2800" smtClean="0"/>
              <a:t>Kaupir föt fyrir 4.000 kr. á viku</a:t>
            </a:r>
          </a:p>
          <a:p>
            <a:pPr eaLnBrk="1" hangingPunct="1"/>
            <a:r>
              <a:rPr lang="is-IS" sz="2800" smtClean="0"/>
              <a:t>Átt síma</a:t>
            </a:r>
          </a:p>
          <a:p>
            <a:pPr eaLnBrk="1" hangingPunct="1"/>
            <a:r>
              <a:rPr lang="is-IS" sz="2800" smtClean="0"/>
              <a:t>Borðar pitsu 1 sinni í viku með gosi</a:t>
            </a:r>
          </a:p>
          <a:p>
            <a:pPr eaLnBrk="1" hangingPunct="1"/>
            <a:r>
              <a:rPr lang="is-IS" sz="2800" smtClean="0"/>
              <a:t>...þá kostar þú líklega um 13.000 kr. á viku</a:t>
            </a:r>
          </a:p>
          <a:p>
            <a:pPr lvl="1" eaLnBrk="1" hangingPunct="1"/>
            <a:r>
              <a:rPr lang="is-IS" sz="2400" smtClean="0"/>
              <a:t> um </a:t>
            </a:r>
            <a:r>
              <a:rPr lang="is-IS" sz="2400" b="1" smtClean="0">
                <a:solidFill>
                  <a:srgbClr val="339933"/>
                </a:solidFill>
              </a:rPr>
              <a:t>676.000</a:t>
            </a:r>
            <a:r>
              <a:rPr lang="is-IS" sz="2400" b="1" smtClean="0">
                <a:solidFill>
                  <a:schemeClr val="folHlink"/>
                </a:solidFill>
              </a:rPr>
              <a:t> </a:t>
            </a:r>
            <a:r>
              <a:rPr lang="is-IS" sz="2400" smtClean="0"/>
              <a:t>kr. á ári  ...</a:t>
            </a:r>
          </a:p>
          <a:p>
            <a:pPr eaLnBrk="1" hangingPunct="1"/>
            <a:r>
              <a:rPr lang="en-GB" sz="2800" smtClean="0"/>
              <a:t>Þá er </a:t>
            </a:r>
            <a:r>
              <a:rPr lang="is-IS" sz="2800" smtClean="0"/>
              <a:t>eftir</a:t>
            </a:r>
            <a:r>
              <a:rPr lang="en-GB" sz="2800" smtClean="0"/>
              <a:t> klipping</a:t>
            </a:r>
            <a:r>
              <a:rPr lang="is-IS" sz="2800" smtClean="0"/>
              <a:t>,</a:t>
            </a:r>
            <a:r>
              <a:rPr lang="en-GB" sz="2800" smtClean="0"/>
              <a:t> bíó, tómstundir</a:t>
            </a:r>
            <a:r>
              <a:rPr lang="is-IS" sz="2800" smtClean="0"/>
              <a:t> ...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BE852-1566-4AA4-8F0C-418CF1B40B2C}" type="slidenum">
              <a:rPr lang="en-GB"/>
              <a:pPr>
                <a:defRPr/>
              </a:pPr>
              <a:t>69</a:t>
            </a:fld>
            <a:endParaRPr lang="en-GB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mtClean="0"/>
              <a:t>Hvað kostar þú?</a:t>
            </a:r>
            <a:br>
              <a:rPr lang="is-IS" smtClean="0"/>
            </a:br>
            <a:r>
              <a:rPr lang="is-IS" smtClean="0"/>
              <a:t>	Unnur kostar:</a:t>
            </a:r>
            <a:endParaRPr lang="en-US" smtClean="0"/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971550" y="1916113"/>
            <a:ext cx="8353425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b="1">
                <a:latin typeface="Calibri" pitchFamily="34" charset="0"/>
              </a:rPr>
              <a:t>Föt: 	</a:t>
            </a:r>
            <a:r>
              <a:rPr lang="is-IS">
                <a:latin typeface="Calibri" pitchFamily="34" charset="0"/>
              </a:rPr>
              <a:t>		</a:t>
            </a:r>
            <a:r>
              <a:rPr lang="is-IS" b="1">
                <a:latin typeface="Calibri" pitchFamily="34" charset="0"/>
              </a:rPr>
              <a:t>Annað sem hún ber: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Nærföt = 5.000 kr.			Sími = 50.000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Buxur = 18.000 kr.			Klipping og litun = 15.000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Skyrta = 6.000 kr.			Skart = 6.000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Sokkar = 600 kr.			Taska = 10.000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Belti = 3.000 kr.			Skólabækur = 30.000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Úlpa = 40.000 kr.			Úr = 20.000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Skór = 17.500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Bolur = 2.000 kr.</a:t>
            </a:r>
          </a:p>
          <a:p>
            <a:pPr eaLnBrk="0" hangingPunct="0">
              <a:spcBef>
                <a:spcPct val="50000"/>
              </a:spcBef>
            </a:pPr>
            <a:r>
              <a:rPr lang="is-IS">
                <a:latin typeface="Calibri" pitchFamily="34" charset="0"/>
              </a:rPr>
              <a:t>		</a:t>
            </a:r>
            <a:r>
              <a:rPr lang="is-IS" sz="2800" b="1">
                <a:solidFill>
                  <a:srgbClr val="339933"/>
                </a:solidFill>
                <a:latin typeface="Calibri" pitchFamily="34" charset="0"/>
              </a:rPr>
              <a:t>Samtals = 232.500 kr</a:t>
            </a:r>
            <a:endParaRPr lang="en-US" sz="2800" b="1">
              <a:solidFill>
                <a:srgbClr val="3399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391C4-DB37-4E1D-A925-FB6642B157D6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Ólík heimili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z="2800" smtClean="0"/>
              <a:t>Karl og kona</a:t>
            </a:r>
          </a:p>
          <a:p>
            <a:pPr eaLnBrk="1" hangingPunct="1"/>
            <a:r>
              <a:rPr lang="is-IS" sz="2800" smtClean="0"/>
              <a:t>Karl eða kona</a:t>
            </a:r>
          </a:p>
          <a:p>
            <a:pPr eaLnBrk="1" hangingPunct="1"/>
            <a:r>
              <a:rPr lang="is-IS" sz="2800" smtClean="0"/>
              <a:t>Tveir karlar eða tvær konur</a:t>
            </a:r>
          </a:p>
          <a:p>
            <a:pPr eaLnBrk="1" hangingPunct="1"/>
            <a:r>
              <a:rPr lang="is-IS" sz="2800" smtClean="0"/>
              <a:t>Oft börn:</a:t>
            </a:r>
          </a:p>
          <a:p>
            <a:pPr lvl="1" eaLnBrk="1" hangingPunct="1"/>
            <a:r>
              <a:rPr lang="is-IS" sz="2400" smtClean="0"/>
              <a:t>Barn/börn með foreldri/foreldrum</a:t>
            </a:r>
          </a:p>
          <a:p>
            <a:pPr lvl="2" eaLnBrk="1" hangingPunct="1"/>
            <a:r>
              <a:rPr lang="is-IS" sz="2000" smtClean="0"/>
              <a:t>Kjörforeldrar (ættleidd börn) eða kynforeldrar</a:t>
            </a:r>
          </a:p>
          <a:p>
            <a:pPr lvl="1" eaLnBrk="1" hangingPunct="1"/>
            <a:r>
              <a:rPr lang="is-IS" sz="2400" smtClean="0"/>
              <a:t>Barn/börn með foreldri og/eða stjúpforeldri</a:t>
            </a:r>
          </a:p>
          <a:p>
            <a:pPr lvl="2" eaLnBrk="1" hangingPunct="1"/>
            <a:r>
              <a:rPr lang="is-IS" sz="2000" smtClean="0"/>
              <a:t>Maki móður/föður kallast stjúpforeldri (stjúpmóðir/stjúpfaðir)</a:t>
            </a:r>
          </a:p>
          <a:p>
            <a:pPr lvl="1" eaLnBrk="1" hangingPunct="1"/>
            <a:r>
              <a:rPr lang="is-IS" sz="2400" smtClean="0"/>
              <a:t>Barn/börn með fósturforeldri/fósturforeldrum</a:t>
            </a:r>
          </a:p>
          <a:p>
            <a:pPr lvl="2" eaLnBrk="1" hangingPunct="1"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444E7-801F-4473-899F-0A85281DB8A4}" type="slidenum">
              <a:rPr lang="en-GB"/>
              <a:pPr>
                <a:defRPr/>
              </a:pPr>
              <a:t>70</a:t>
            </a:fld>
            <a:endParaRPr lang="en-GB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mtClean="0"/>
              <a:t>Markmið og leiðir </a:t>
            </a:r>
            <a:br>
              <a:rPr lang="is-IS" smtClean="0"/>
            </a:br>
            <a:r>
              <a:rPr lang="is-IS" smtClean="0"/>
              <a:t>í fjármálunum</a:t>
            </a:r>
            <a:endParaRPr lang="en-US" smtClean="0"/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Settu þér markmið og finndu þér leiðir að þeim.</a:t>
            </a:r>
          </a:p>
          <a:p>
            <a:pPr lvl="1" eaLnBrk="1" hangingPunct="1"/>
            <a:r>
              <a:rPr lang="is-IS" smtClean="0"/>
              <a:t>Markmið er sá áfangi/árangur sem þú ætlar að ná á ákveðnum tíma.</a:t>
            </a:r>
          </a:p>
          <a:p>
            <a:pPr lvl="2" eaLnBrk="1" hangingPunct="1"/>
            <a:r>
              <a:rPr lang="is-IS" smtClean="0"/>
              <a:t>Mikilvægt er að forgangsraða markmiðum sínum.</a:t>
            </a:r>
          </a:p>
          <a:p>
            <a:pPr lvl="1" eaLnBrk="1" hangingPunct="1"/>
            <a:r>
              <a:rPr lang="is-IS" smtClean="0"/>
              <a:t>Leiðir eru þær aðferðir sem þú notar til að ná markmiðum þínum.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BDA6C-CF06-4262-923B-5D97EA1F1D68}" type="slidenum">
              <a:rPr lang="en-GB"/>
              <a:pPr>
                <a:defRPr/>
              </a:pPr>
              <a:t>71</a:t>
            </a:fld>
            <a:endParaRPr lang="en-GB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Mikael Máni er 16 ára</a:t>
            </a:r>
            <a:endParaRPr lang="en-US" smtClean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Markmið</a:t>
            </a:r>
          </a:p>
          <a:p>
            <a:pPr lvl="1" eaLnBrk="1" hangingPunct="1"/>
            <a:r>
              <a:rPr lang="is-IS" smtClean="0"/>
              <a:t>Ætlar að eignast 250 þús. kr. bíl þegar hann verður 17 ára.</a:t>
            </a:r>
          </a:p>
          <a:p>
            <a:pPr eaLnBrk="1" hangingPunct="1"/>
            <a:r>
              <a:rPr lang="is-IS" smtClean="0"/>
              <a:t>Leiðir</a:t>
            </a:r>
          </a:p>
          <a:p>
            <a:pPr lvl="1" eaLnBrk="1" hangingPunct="1"/>
            <a:r>
              <a:rPr lang="is-IS" smtClean="0"/>
              <a:t>Vinna jóla- og sumarvinnu.</a:t>
            </a:r>
          </a:p>
          <a:p>
            <a:pPr lvl="2" eaLnBrk="1" hangingPunct="1"/>
            <a:r>
              <a:rPr lang="is-IS" smtClean="0"/>
              <a:t>150 þús.</a:t>
            </a:r>
          </a:p>
          <a:p>
            <a:pPr lvl="1" eaLnBrk="1" hangingPunct="1"/>
            <a:r>
              <a:rPr lang="is-IS" smtClean="0"/>
              <a:t>Nota fermingarpeningana.</a:t>
            </a:r>
          </a:p>
          <a:p>
            <a:pPr lvl="2" eaLnBrk="1" hangingPunct="1"/>
            <a:r>
              <a:rPr lang="is-IS" smtClean="0"/>
              <a:t>100 þús.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43126-F092-4C55-8ED6-DF0D384E1D42}" type="slidenum">
              <a:rPr lang="en-GB"/>
              <a:pPr>
                <a:defRPr/>
              </a:pPr>
              <a:t>72</a:t>
            </a:fld>
            <a:endParaRPr lang="en-GB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 </a:t>
            </a:r>
            <a:endParaRPr lang="en-GB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s-IS" smtClean="0"/>
          </a:p>
          <a:p>
            <a:pPr algn="ctr" eaLnBrk="1" hangingPunct="1">
              <a:buFont typeface="Arial" charset="0"/>
              <a:buNone/>
            </a:pPr>
            <a:r>
              <a:rPr lang="is-IS" smtClean="0"/>
              <a:t>Það tekur tíma að vinna fyrir neyslunni.</a:t>
            </a:r>
          </a:p>
          <a:p>
            <a:pPr algn="ctr" eaLnBrk="1" hangingPunct="1"/>
            <a:endParaRPr lang="is-IS" smtClean="0"/>
          </a:p>
          <a:p>
            <a:pPr algn="ctr" eaLnBrk="1" hangingPunct="1">
              <a:buFont typeface="Arial" charset="0"/>
              <a:buNone/>
            </a:pPr>
            <a:r>
              <a:rPr lang="is-IS" b="1" smtClean="0">
                <a:solidFill>
                  <a:srgbClr val="339933"/>
                </a:solidFill>
              </a:rPr>
              <a:t>Væri skemmtilegra að gera eitthvað annað </a:t>
            </a:r>
          </a:p>
          <a:p>
            <a:pPr algn="ctr" eaLnBrk="1" hangingPunct="1">
              <a:buFont typeface="Arial" charset="0"/>
              <a:buNone/>
            </a:pPr>
            <a:r>
              <a:rPr lang="is-IS" b="1" smtClean="0">
                <a:solidFill>
                  <a:srgbClr val="339933"/>
                </a:solidFill>
              </a:rPr>
              <a:t>við tímann?</a:t>
            </a:r>
            <a:endParaRPr lang="en-GB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smtClean="0">
                <a:solidFill>
                  <a:srgbClr val="339933"/>
                </a:solidFill>
              </a:rPr>
              <a:t>Njótum lífsins, sköpum og</a:t>
            </a:r>
            <a:br>
              <a:rPr lang="is-IS" smtClean="0">
                <a:solidFill>
                  <a:srgbClr val="339933"/>
                </a:solidFill>
              </a:rPr>
            </a:br>
            <a:r>
              <a:rPr lang="is-IS" smtClean="0">
                <a:solidFill>
                  <a:srgbClr val="339933"/>
                </a:solidFill>
              </a:rPr>
              <a:t>gerum enn betur!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s-I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E63A0-DBC8-4BA3-8B9D-9B4C7EDADE22}" type="slidenum">
              <a:rPr lang="en-GB"/>
              <a:pPr>
                <a:defRPr/>
              </a:pPr>
              <a:t>74</a:t>
            </a:fld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000" smtClean="0"/>
              <a:t>Vinir eru margs konar</a:t>
            </a:r>
            <a:br>
              <a:rPr lang="is-IS" sz="4000" smtClean="0"/>
            </a:br>
            <a:r>
              <a:rPr lang="is-IS" sz="4000" smtClean="0"/>
              <a:t> 	</a:t>
            </a:r>
            <a:r>
              <a:rPr lang="is-IS" sz="2800" i="1" smtClean="0"/>
              <a:t>Til að eiga vin þurfum við að vera vinir</a:t>
            </a:r>
            <a:endParaRPr lang="en-GB" sz="2800" i="1" smtClean="0"/>
          </a:p>
        </p:txBody>
      </p:sp>
      <p:sp>
        <p:nvSpPr>
          <p:cNvPr id="13005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844675"/>
            <a:ext cx="3605212" cy="4281488"/>
          </a:xfrm>
        </p:spPr>
        <p:txBody>
          <a:bodyPr/>
          <a:lstStyle/>
          <a:p>
            <a:pPr eaLnBrk="1" hangingPunct="1"/>
            <a:r>
              <a:rPr lang="is-IS" smtClean="0"/>
              <a:t>Trúnaðarvinir</a:t>
            </a:r>
          </a:p>
          <a:p>
            <a:pPr eaLnBrk="1" hangingPunct="1"/>
            <a:r>
              <a:rPr lang="is-IS" smtClean="0"/>
              <a:t>Æskuvinir</a:t>
            </a:r>
          </a:p>
          <a:p>
            <a:pPr eaLnBrk="1" hangingPunct="1"/>
            <a:r>
              <a:rPr lang="is-IS" smtClean="0"/>
              <a:t>Kunningjar</a:t>
            </a:r>
          </a:p>
          <a:p>
            <a:pPr eaLnBrk="1" hangingPunct="1"/>
            <a:r>
              <a:rPr lang="is-IS" smtClean="0"/>
              <a:t>Vinir innan fjölskyldu</a:t>
            </a:r>
          </a:p>
          <a:p>
            <a:pPr lvl="1" eaLnBrk="1" hangingPunct="1"/>
            <a:r>
              <a:rPr lang="is-IS" smtClean="0"/>
              <a:t>Foreldrar</a:t>
            </a:r>
          </a:p>
          <a:p>
            <a:pPr lvl="1" eaLnBrk="1" hangingPunct="1"/>
            <a:r>
              <a:rPr lang="is-IS" smtClean="0"/>
              <a:t>Systkin</a:t>
            </a:r>
          </a:p>
          <a:p>
            <a:pPr lvl="1" eaLnBrk="1" hangingPunct="1"/>
            <a:r>
              <a:rPr lang="is-IS" smtClean="0"/>
              <a:t>Frændsystkin</a:t>
            </a:r>
          </a:p>
          <a:p>
            <a:pPr eaLnBrk="1" hangingPunct="1"/>
            <a:endParaRPr lang="en-GB" smtClean="0"/>
          </a:p>
        </p:txBody>
      </p:sp>
      <p:sp>
        <p:nvSpPr>
          <p:cNvPr id="13005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81588" y="1844675"/>
            <a:ext cx="3605212" cy="4281488"/>
          </a:xfrm>
        </p:spPr>
        <p:txBody>
          <a:bodyPr/>
          <a:lstStyle/>
          <a:p>
            <a:pPr eaLnBrk="1" hangingPunct="1"/>
            <a:r>
              <a:rPr lang="is-IS" smtClean="0"/>
              <a:t>Kærasta/kærasti – maki</a:t>
            </a:r>
          </a:p>
          <a:p>
            <a:pPr eaLnBrk="1" hangingPunct="1"/>
            <a:r>
              <a:rPr lang="is-IS" smtClean="0"/>
              <a:t>Mismunandi vinahópar</a:t>
            </a:r>
          </a:p>
          <a:p>
            <a:pPr lvl="1" eaLnBrk="1" hangingPunct="1"/>
            <a:r>
              <a:rPr lang="is-IS" smtClean="0"/>
              <a:t>Áhugamál og félagslíf</a:t>
            </a:r>
          </a:p>
          <a:p>
            <a:pPr lvl="1" eaLnBrk="1" hangingPunct="1"/>
            <a:r>
              <a:rPr lang="is-IS" smtClean="0"/>
              <a:t>Skólinn</a:t>
            </a:r>
          </a:p>
          <a:p>
            <a:pPr lvl="1" eaLnBrk="1" hangingPunct="1"/>
            <a:r>
              <a:rPr lang="is-IS" smtClean="0"/>
              <a:t>Vinnan</a:t>
            </a:r>
            <a:endParaRPr lang="en-US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D9FF5-A929-42EC-A82F-CCBAE36C5834}" type="slidenum">
              <a:rPr lang="en-GB"/>
              <a:pPr>
                <a:defRPr/>
              </a:pPr>
              <a:t>75</a:t>
            </a:fld>
            <a:endParaRPr lang="en-GB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Vinir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Við eyðum tíma með vinum okkar.</a:t>
            </a:r>
          </a:p>
          <a:p>
            <a:pPr lvl="1" eaLnBrk="1" hangingPunct="1"/>
            <a:r>
              <a:rPr lang="is-IS" smtClean="0"/>
              <a:t>Sambandið við þá er misjafnt.</a:t>
            </a:r>
          </a:p>
          <a:p>
            <a:pPr lvl="1" eaLnBrk="1" hangingPunct="1"/>
            <a:r>
              <a:rPr lang="is-IS" smtClean="0"/>
              <a:t>Þeir þekkja okkur misvel.</a:t>
            </a:r>
          </a:p>
          <a:p>
            <a:pPr lvl="1" eaLnBrk="1" hangingPunct="1"/>
            <a:r>
              <a:rPr lang="is-IS" smtClean="0"/>
              <a:t>Við þekkjum þá misvel.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Hvað er góður vinur?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D3C2-30BB-471C-BA87-BA2C0A74B0C8}" type="slidenum">
              <a:rPr lang="en-GB"/>
              <a:pPr>
                <a:defRPr/>
              </a:pPr>
              <a:t>76</a:t>
            </a:fld>
            <a:endParaRPr lang="en-GB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Vinátta</a:t>
            </a:r>
            <a:endParaRPr lang="en-US" smtClean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Notið næstu 2 mínútur til að skrifa niður það sem ykkur finnst mikilvægast í fari vina.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b="1" smtClean="0">
                <a:solidFill>
                  <a:srgbClr val="339933"/>
                </a:solidFill>
              </a:rPr>
              <a:t>Getið þið komist að sameiginlegri niðurstöðu?</a:t>
            </a:r>
            <a:endParaRPr lang="en-US" b="1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5B85-A871-4C25-B0AD-520578E8C894}" type="slidenum">
              <a:rPr lang="en-GB"/>
              <a:pPr>
                <a:defRPr/>
              </a:pPr>
              <a:t>77</a:t>
            </a:fld>
            <a:endParaRPr lang="en-GB"/>
          </a:p>
        </p:txBody>
      </p:sp>
      <p:sp>
        <p:nvSpPr>
          <p:cNvPr id="136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Hvernig er góður vinur</a:t>
            </a:r>
            <a:endParaRPr lang="en-GB" smtClean="0"/>
          </a:p>
        </p:txBody>
      </p:sp>
      <p:sp>
        <p:nvSpPr>
          <p:cNvPr id="13619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844675"/>
            <a:ext cx="3605212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sz="2000" smtClean="0"/>
              <a:t>Samþykkir mig eins og ég er.</a:t>
            </a:r>
          </a:p>
          <a:p>
            <a:pPr eaLnBrk="1" hangingPunct="1">
              <a:lnSpc>
                <a:spcPct val="80000"/>
              </a:lnSpc>
            </a:pPr>
            <a:r>
              <a:rPr lang="da-DK" sz="2000" smtClean="0"/>
              <a:t>Leyfir mér að vera ég sjálf(ur).</a:t>
            </a:r>
            <a:endParaRPr lang="is-IS" sz="2000" smtClean="0"/>
          </a:p>
          <a:p>
            <a:pPr eaLnBrk="1" hangingPunct="1">
              <a:lnSpc>
                <a:spcPct val="80000"/>
              </a:lnSpc>
            </a:pPr>
            <a:r>
              <a:rPr lang="is-IS" sz="2000" smtClean="0"/>
              <a:t>Þykir vænt um mig og ber hag minn fyrir brjósti.</a:t>
            </a:r>
          </a:p>
          <a:p>
            <a:pPr eaLnBrk="1" hangingPunct="1">
              <a:lnSpc>
                <a:spcPct val="80000"/>
              </a:lnSpc>
            </a:pPr>
            <a:r>
              <a:rPr lang="is-IS" sz="2000" smtClean="0"/>
              <a:t>Hjálpar mér við að leysa vandamál.</a:t>
            </a:r>
            <a:endParaRPr lang="nb-NO" sz="2000" smtClean="0"/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Er heiðarlegur.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Stendur með mér.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Er tryggur og traustur.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Þegir yfir leyndarmálum.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Leiðbeinir mér á réttar brautir.</a:t>
            </a:r>
          </a:p>
        </p:txBody>
      </p:sp>
      <p:sp>
        <p:nvSpPr>
          <p:cNvPr id="13619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081588" y="1844675"/>
            <a:ext cx="3605212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000" smtClean="0"/>
              <a:t>Hlustar á mig.</a:t>
            </a:r>
          </a:p>
          <a:p>
            <a:pPr eaLnBrk="1" hangingPunct="1">
              <a:lnSpc>
                <a:spcPct val="90000"/>
              </a:lnSpc>
            </a:pPr>
            <a:r>
              <a:rPr lang="nb-NO" sz="2000" smtClean="0"/>
              <a:t>Hvetur mig áfram.</a:t>
            </a:r>
          </a:p>
          <a:p>
            <a:pPr eaLnBrk="1" hangingPunct="1">
              <a:lnSpc>
                <a:spcPct val="90000"/>
              </a:lnSpc>
            </a:pPr>
            <a:r>
              <a:rPr lang="nb-NO" sz="2000" smtClean="0"/>
              <a:t>Virðir mig í orðum og gjörðum.</a:t>
            </a:r>
          </a:p>
          <a:p>
            <a:pPr eaLnBrk="1" hangingPunct="1">
              <a:lnSpc>
                <a:spcPct val="90000"/>
              </a:lnSpc>
            </a:pPr>
            <a:r>
              <a:rPr lang="nb-NO" sz="2000" smtClean="0"/>
              <a:t>Deilir hugsunum sínum og tilfinningum með mér.</a:t>
            </a:r>
          </a:p>
          <a:p>
            <a:pPr eaLnBrk="1" hangingPunct="1">
              <a:lnSpc>
                <a:spcPct val="90000"/>
              </a:lnSpc>
            </a:pPr>
            <a:r>
              <a:rPr lang="nb-NO" sz="2000" smtClean="0"/>
              <a:t>Hæðist ekki að mér.</a:t>
            </a:r>
            <a:endParaRPr lang="sv-SE" sz="2000" smtClean="0"/>
          </a:p>
          <a:p>
            <a:pPr eaLnBrk="1" hangingPunct="1">
              <a:lnSpc>
                <a:spcPct val="90000"/>
              </a:lnSpc>
            </a:pPr>
            <a:r>
              <a:rPr lang="sv-SE" sz="2000" smtClean="0"/>
              <a:t>Skilur mig.</a:t>
            </a:r>
          </a:p>
          <a:p>
            <a:pPr eaLnBrk="1" hangingPunct="1">
              <a:lnSpc>
                <a:spcPct val="90000"/>
              </a:lnSpc>
            </a:pPr>
            <a:r>
              <a:rPr lang="sv-SE" sz="2000" smtClean="0"/>
              <a:t>Kann að biðjast afsökunar.</a:t>
            </a:r>
          </a:p>
          <a:p>
            <a:pPr eaLnBrk="1" hangingPunct="1">
              <a:lnSpc>
                <a:spcPct val="90000"/>
              </a:lnSpc>
            </a:pPr>
            <a:r>
              <a:rPr lang="sv-SE" sz="2000" smtClean="0"/>
              <a:t>Er til staðar þegar ég þarf á að halda.</a:t>
            </a:r>
          </a:p>
          <a:p>
            <a:pPr eaLnBrk="1" hangingPunct="1">
              <a:lnSpc>
                <a:spcPct val="90000"/>
              </a:lnSpc>
            </a:pPr>
            <a:r>
              <a:rPr lang="sv-SE" sz="2000" smtClean="0"/>
              <a:t>Er hreinskilinn varðandi vinskap og ræðir hlutina.</a:t>
            </a:r>
            <a:endParaRPr lang="sv-SE" sz="2000" b="1" smtClean="0"/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</p:txBody>
      </p:sp>
      <p:sp>
        <p:nvSpPr>
          <p:cNvPr id="136198" name="Text Box 1029"/>
          <p:cNvSpPr txBox="1">
            <a:spLocks noChangeArrowheads="1"/>
          </p:cNvSpPr>
          <p:nvPr/>
        </p:nvSpPr>
        <p:spPr bwMode="auto">
          <a:xfrm>
            <a:off x="1763713" y="6092825"/>
            <a:ext cx="6553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sv-SE" sz="3200" b="1">
                <a:solidFill>
                  <a:srgbClr val="339933"/>
                </a:solidFill>
                <a:latin typeface="Calibri" pitchFamily="34" charset="0"/>
              </a:rPr>
              <a:t>Og þannig er ég við vini mína!</a:t>
            </a:r>
            <a:endParaRPr lang="en-GB" sz="3200" b="1">
              <a:solidFill>
                <a:srgbClr val="339933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6A506-DAEC-45AC-8F33-5E44B80A2BD8}" type="slidenum">
              <a:rPr lang="en-GB"/>
              <a:pPr>
                <a:defRPr/>
              </a:pPr>
              <a:t>78</a:t>
            </a:fld>
            <a:endParaRPr lang="en-GB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Vinátta þróast</a:t>
            </a:r>
            <a:endParaRPr lang="en-GB" smtClean="0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samhliða því sem við </a:t>
            </a:r>
          </a:p>
          <a:p>
            <a:pPr lvl="1" eaLnBrk="1" hangingPunct="1"/>
            <a:r>
              <a:rPr lang="is-IS" smtClean="0"/>
              <a:t>þroskumst</a:t>
            </a:r>
          </a:p>
          <a:p>
            <a:pPr lvl="1" eaLnBrk="1" hangingPunct="1"/>
            <a:r>
              <a:rPr lang="is-IS" smtClean="0"/>
              <a:t>breytumst </a:t>
            </a:r>
          </a:p>
          <a:p>
            <a:pPr lvl="1" eaLnBrk="1" hangingPunct="1"/>
            <a:r>
              <a:rPr lang="is-IS" smtClean="0"/>
              <a:t>eignumst ný áhugamál</a:t>
            </a:r>
          </a:p>
          <a:p>
            <a:pPr lvl="1" eaLnBrk="1" hangingPunct="1"/>
            <a:r>
              <a:rPr lang="is-IS" smtClean="0"/>
              <a:t>menntum okkur</a:t>
            </a:r>
          </a:p>
          <a:p>
            <a:pPr lvl="1" eaLnBrk="1" hangingPunct="1"/>
            <a:r>
              <a:rPr lang="is-IS" smtClean="0"/>
              <a:t>tökum til starfa á vinnumarkaði </a:t>
            </a:r>
          </a:p>
          <a:p>
            <a:pPr lvl="1" eaLnBrk="1" hangingPunct="1"/>
            <a:r>
              <a:rPr lang="is-IS" smtClean="0"/>
              <a:t>stofnum fjölskyldu</a:t>
            </a:r>
          </a:p>
          <a:p>
            <a:pPr lvl="1" eaLnBrk="1" hangingPunct="1"/>
            <a:r>
              <a:rPr lang="is-IS" smtClean="0"/>
              <a:t>...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71C88-B009-49DE-9082-CD5D7DFBB812}" type="slidenum">
              <a:rPr lang="en-GB"/>
              <a:pPr>
                <a:defRPr/>
              </a:pPr>
              <a:t>79</a:t>
            </a:fld>
            <a:endParaRPr lang="en-GB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Félagslíf</a:t>
            </a:r>
            <a:br>
              <a:rPr lang="en-GB" sz="4000" smtClean="0"/>
            </a:br>
            <a:r>
              <a:rPr lang="en-GB" sz="3200" smtClean="0"/>
              <a:t>- maður er manns gaman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989138"/>
            <a:ext cx="7216775" cy="4535487"/>
          </a:xfrm>
        </p:spPr>
        <p:txBody>
          <a:bodyPr/>
          <a:lstStyle/>
          <a:p>
            <a:pPr marL="447675" indent="-447675" eaLnBrk="1" hangingPunct="1"/>
            <a:r>
              <a:rPr lang="is-IS" sz="2800" smtClean="0"/>
              <a:t>Öllum mikilvægt.</a:t>
            </a:r>
          </a:p>
          <a:p>
            <a:pPr marL="447675" indent="-447675" eaLnBrk="1" hangingPunct="1"/>
            <a:r>
              <a:rPr lang="is-IS" sz="2800" smtClean="0"/>
              <a:t>Félagslíf snýst um samskipti. </a:t>
            </a:r>
          </a:p>
          <a:p>
            <a:pPr marL="447675" indent="-447675" eaLnBrk="1" hangingPunct="1"/>
            <a:r>
              <a:rPr lang="is-IS" sz="2800" smtClean="0"/>
              <a:t>Félagslíf og áhugamál fara oft saman.</a:t>
            </a:r>
          </a:p>
          <a:p>
            <a:pPr marL="889000" lvl="1" indent="-439738" eaLnBrk="1" hangingPunct="1"/>
            <a:r>
              <a:rPr lang="is-IS" sz="2400" smtClean="0">
                <a:solidFill>
                  <a:srgbClr val="339933"/>
                </a:solidFill>
              </a:rPr>
              <a:t>Hvaða áhugamál hafið þið?</a:t>
            </a:r>
          </a:p>
          <a:p>
            <a:pPr marL="889000" lvl="1" indent="-439738" eaLnBrk="1" hangingPunct="1"/>
            <a:r>
              <a:rPr lang="is-IS" sz="2400" smtClean="0">
                <a:solidFill>
                  <a:srgbClr val="339933"/>
                </a:solidFill>
              </a:rPr>
              <a:t>Tengjast þau einhverjum félagsskap sem þið tilheyrið?</a:t>
            </a:r>
            <a:endParaRPr lang="en-GB" sz="2400" smtClean="0">
              <a:solidFill>
                <a:srgbClr val="339933"/>
              </a:solidFill>
            </a:endParaRPr>
          </a:p>
          <a:p>
            <a:pPr marL="447675" indent="-447675" eaLnBrk="1" hangingPunct="1"/>
            <a:r>
              <a:rPr lang="is-IS" sz="2800" smtClean="0"/>
              <a:t>Það að umgangast annað fólk og njóta okkar í félagsskap annarra gefur lífinu aukið gildi og gerir það skemmtilegra. </a:t>
            </a:r>
            <a:endParaRPr lang="en-GB" sz="2800" smtClean="0"/>
          </a:p>
          <a:p>
            <a:pPr marL="447675" indent="-447675" eaLnBrk="1" hangingPunct="1"/>
            <a:endParaRPr lang="en-GB" sz="2800" smtClean="0"/>
          </a:p>
          <a:p>
            <a:pPr marL="447675" indent="-447675" eaLnBrk="1" hangingPunct="1"/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E5C8-9E51-49E9-94F2-6C26853C6A21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Fjölskyldan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Innan fjölskyldu er fólk skuldbundið hvert öðru</a:t>
            </a:r>
          </a:p>
          <a:p>
            <a:pPr lvl="1" eaLnBrk="1" hangingPunct="1"/>
            <a:r>
              <a:rPr lang="is-IS" smtClean="0"/>
              <a:t>siðferðislegar skyldur</a:t>
            </a:r>
          </a:p>
          <a:p>
            <a:pPr lvl="1" eaLnBrk="1" hangingPunct="1"/>
            <a:r>
              <a:rPr lang="is-IS" smtClean="0"/>
              <a:t>gagnkvæm hollusta</a:t>
            </a:r>
          </a:p>
          <a:p>
            <a:pPr eaLnBrk="1" hangingPunct="1"/>
            <a:r>
              <a:rPr lang="is-IS" smtClean="0"/>
              <a:t>Fjölskyldan hjálpast að og sýnir stuðning í sorg og í gleði</a:t>
            </a:r>
          </a:p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Skapandi starf</a:t>
            </a:r>
          </a:p>
        </p:txBody>
      </p:sp>
      <p:sp>
        <p:nvSpPr>
          <p:cNvPr id="142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Þátttaka í skapandi starfi með því að</a:t>
            </a:r>
          </a:p>
          <a:p>
            <a:pPr lvl="1" eaLnBrk="1" hangingPunct="1"/>
            <a:r>
              <a:rPr lang="is-IS" smtClean="0"/>
              <a:t>skapa</a:t>
            </a:r>
          </a:p>
          <a:p>
            <a:pPr lvl="1" eaLnBrk="1" hangingPunct="1"/>
            <a:r>
              <a:rPr lang="is-IS" smtClean="0"/>
              <a:t>njóta þess sem aðrir hafa skapað </a:t>
            </a:r>
          </a:p>
          <a:p>
            <a:pPr eaLnBrk="1" hangingPunct="1"/>
            <a:r>
              <a:rPr lang="is-IS" smtClean="0"/>
              <a:t>... er í senn gaman, afslappandi, fræðandi og gefandi.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Nýsköpun</a:t>
            </a: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800" smtClean="0"/>
              <a:t>felur í sér nýjan hugsunarhátt - gamlar hugmyndir eru brotnar upp með framþróun og hagkvæmni að leiðarljósi.</a:t>
            </a:r>
          </a:p>
          <a:p>
            <a:pPr eaLnBrk="1" hangingPunct="1">
              <a:lnSpc>
                <a:spcPct val="80000"/>
              </a:lnSpc>
            </a:pPr>
            <a:r>
              <a:rPr lang="is-IS" sz="2800" smtClean="0"/>
              <a:t>getur bæði falið í sér að skapa eitthvað nýtt og endurbæta það sem fyrir er.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Nýjung verður til. </a:t>
            </a:r>
          </a:p>
          <a:p>
            <a:pPr eaLnBrk="1" hangingPunct="1">
              <a:lnSpc>
                <a:spcPct val="80000"/>
              </a:lnSpc>
            </a:pPr>
            <a:r>
              <a:rPr lang="is-IS" sz="2800" smtClean="0"/>
              <a:t>felur í sér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að hlutir eru búnir til,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að hanna nýja/breytta tækni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að bjóða upp á breytta þjónustu og nýja aðferð við að nálgast viðfangsefni.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000" smtClean="0"/>
              <a:t>félagsleg samskipti til að auka lífsgæði og velferð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ctrTitle"/>
          </p:nvPr>
        </p:nvSpPr>
        <p:spPr>
          <a:xfrm>
            <a:off x="755650" y="2997200"/>
            <a:ext cx="7772400" cy="1470025"/>
          </a:xfrm>
        </p:spPr>
        <p:txBody>
          <a:bodyPr/>
          <a:lstStyle/>
          <a:p>
            <a:r>
              <a:rPr lang="is-IS" smtClean="0">
                <a:solidFill>
                  <a:srgbClr val="339933"/>
                </a:solidFill>
              </a:rPr>
              <a:t>Við getum öll stuðlað að nýsköpun með því að láta okkar eigin hugmyndir verða að veruleika og með því að taka nýjum hugmyndum opnum huga.</a:t>
            </a:r>
            <a:br>
              <a:rPr lang="is-IS" smtClean="0">
                <a:solidFill>
                  <a:srgbClr val="339933"/>
                </a:solidFill>
              </a:rPr>
            </a:br>
            <a:endParaRPr lang="is-IS" smtClean="0">
              <a:solidFill>
                <a:srgbClr val="33993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is-IS" dirty="0" smtClean="0"/>
              <a:t> </a:t>
            </a:r>
            <a:endParaRPr lang="is-I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List</a:t>
            </a:r>
          </a:p>
        </p:txBody>
      </p:sp>
      <p:sp>
        <p:nvSpPr>
          <p:cNvPr id="145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800" smtClean="0"/>
              <a:t>Felst í því að skapa eitthvað fagurt eða eftirtektarvert.</a:t>
            </a:r>
          </a:p>
          <a:p>
            <a:pPr eaLnBrk="1" hangingPunct="1">
              <a:lnSpc>
                <a:spcPct val="80000"/>
              </a:lnSpc>
            </a:pPr>
            <a:r>
              <a:rPr lang="is-IS" sz="2800" smtClean="0"/>
              <a:t>Er persónuleg tjáning listamannsins sem er 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2400" smtClean="0"/>
              <a:t>skynjuð, túlkuð og endursköpuð af áhorfandanum, hlustandanum, </a:t>
            </a:r>
            <a:r>
              <a:rPr lang="pt-BR" sz="2400" smtClean="0"/>
              <a:t>lesandanum …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000" smtClean="0"/>
              <a:t>Engir tveir túlka sama listaverkið </a:t>
            </a:r>
            <a:r>
              <a:rPr lang="sv-SE" sz="2000" smtClean="0"/>
              <a:t>á sama hátt. </a:t>
            </a:r>
          </a:p>
          <a:p>
            <a:pPr lvl="3" eaLnBrk="1" hangingPunct="1">
              <a:lnSpc>
                <a:spcPct val="80000"/>
              </a:lnSpc>
            </a:pPr>
            <a:r>
              <a:rPr lang="sv-SE" sz="1700" smtClean="0"/>
              <a:t>Það fer eftir bakgrunni, </a:t>
            </a:r>
            <a:r>
              <a:rPr lang="is-IS" sz="1700" smtClean="0"/>
              <a:t>uppeldi, aldri, menntun, líðan og smekk ...</a:t>
            </a:r>
            <a:endParaRPr lang="is-IS" sz="1800" smtClean="0"/>
          </a:p>
          <a:p>
            <a:pPr eaLnBrk="1" hangingPunct="1">
              <a:lnSpc>
                <a:spcPct val="80000"/>
              </a:lnSpc>
            </a:pPr>
            <a:r>
              <a:rPr lang="is-IS" sz="2800" smtClean="0"/>
              <a:t>Listaverk sýnir allt það sem þú og aðrir sjá í því. 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smtClean="0"/>
              <a:t>Fegurðarmat er hluti menningu </a:t>
            </a:r>
            <a:r>
              <a:rPr lang="is-IS" sz="2800" smtClean="0"/>
              <a:t>sem við höfum tekið í arf og þróum áfram</a:t>
            </a:r>
            <a:r>
              <a:rPr lang="is-IS" sz="2700" smtClean="0"/>
              <a:t>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Listamenn</a:t>
            </a:r>
          </a:p>
        </p:txBody>
      </p:sp>
      <p:sp>
        <p:nvSpPr>
          <p:cNvPr id="146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Sýna okkur hlutina í nýju ljósi.</a:t>
            </a:r>
          </a:p>
          <a:p>
            <a:pPr eaLnBrk="1" hangingPunct="1"/>
            <a:r>
              <a:rPr lang="is-IS" smtClean="0"/>
              <a:t>Dýpka sýn okkar og draga athyglina að því sem við sáum ekki áður. </a:t>
            </a:r>
          </a:p>
          <a:p>
            <a:pPr eaLnBrk="1" hangingPunct="1"/>
            <a:r>
              <a:rPr lang="is-IS" smtClean="0"/>
              <a:t>Birta okkur það fagra eða það ljóta, það góða eða það grimma, það venjulega eða óvenjulega.</a:t>
            </a:r>
          </a:p>
          <a:p>
            <a:pPr eaLnBrk="1" hangingPunct="1"/>
            <a:r>
              <a:rPr lang="nn-NO" smtClean="0"/>
              <a:t>Kveikja mismunandi tilfinningar og fá okkur til að </a:t>
            </a:r>
            <a:r>
              <a:rPr lang="is-IS" smtClean="0"/>
              <a:t>hugsa.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mtClean="0"/>
              <a:t>Sköpun</a:t>
            </a:r>
          </a:p>
        </p:txBody>
      </p:sp>
      <p:sp>
        <p:nvSpPr>
          <p:cNvPr id="147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mtClean="0"/>
              <a:t>Getur snúist um ótalmargt m.a.: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að búa til eitthvað nýtt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að búa til eitthvað frumlegt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að endurskipuleggja það sem fyrir er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listir 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hagnýtingu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miðlun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lausnir</a:t>
            </a:r>
          </a:p>
          <a:p>
            <a:pPr lvl="1" eaLnBrk="1" hangingPunct="1">
              <a:lnSpc>
                <a:spcPct val="90000"/>
              </a:lnSpc>
            </a:pPr>
            <a:r>
              <a:rPr lang="is-IS" smtClean="0"/>
              <a:t>ný tækifæri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Við erum alltaf að skapa ...</a:t>
            </a:r>
            <a:endParaRPr lang="en-GB" smtClean="0"/>
          </a:p>
        </p:txBody>
      </p:sp>
      <p:sp>
        <p:nvSpPr>
          <p:cNvPr id="148482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s-IS" smtClean="0"/>
              <a:t>Þegar við: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eldum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breytum í herberginu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prjónum, saumum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smíðum, lögum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tökum myndir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skrifum ritgerð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segjum sögu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...</a:t>
            </a:r>
            <a:endParaRPr lang="en-GB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49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is-IS" smtClean="0"/>
          </a:p>
          <a:p>
            <a:pPr>
              <a:buFont typeface="Arial" charset="0"/>
              <a:buNone/>
            </a:pPr>
            <a:endParaRPr lang="is-IS" smtClean="0"/>
          </a:p>
          <a:p>
            <a:pPr>
              <a:buFont typeface="Arial" charset="0"/>
              <a:buNone/>
            </a:pPr>
            <a:endParaRPr lang="is-IS" smtClean="0"/>
          </a:p>
          <a:p>
            <a:pPr algn="ctr">
              <a:buFont typeface="Arial" charset="0"/>
              <a:buNone/>
            </a:pPr>
            <a:r>
              <a:rPr lang="is-IS" sz="4000" smtClean="0">
                <a:solidFill>
                  <a:srgbClr val="339933"/>
                </a:solidFill>
              </a:rPr>
              <a:t>Sá sem skapar gefur af sér og nýtur!</a:t>
            </a:r>
            <a:endParaRPr lang="en-GB" sz="4000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z="4000" smtClean="0"/>
              <a:t>Hjúskapur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s-IS" sz="2400" smtClean="0"/>
              <a:t>18 ára – getur gengið í hjónaband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Karl og kona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Tveir karlar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Tvær konur</a:t>
            </a:r>
          </a:p>
          <a:p>
            <a:pPr eaLnBrk="1" hangingPunct="1">
              <a:lnSpc>
                <a:spcPct val="80000"/>
              </a:lnSpc>
            </a:pPr>
            <a:endParaRPr lang="is-IS" sz="1400" smtClean="0"/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Hverjir mega gefa fólk saman í hjónaband?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Prestar og forstöðumenn skráðra trúfélaga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Sýslumenn og löglærðir fulltrúar sýslumanns</a:t>
            </a:r>
          </a:p>
          <a:p>
            <a:pPr lvl="1" eaLnBrk="1" hangingPunct="1">
              <a:lnSpc>
                <a:spcPct val="80000"/>
              </a:lnSpc>
            </a:pPr>
            <a:endParaRPr lang="is-IS" sz="18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is-IS" sz="800" smtClean="0"/>
          </a:p>
          <a:p>
            <a:pPr eaLnBrk="1" hangingPunct="1">
              <a:lnSpc>
                <a:spcPct val="80000"/>
              </a:lnSpc>
            </a:pPr>
            <a:r>
              <a:rPr lang="is-IS" sz="2400" smtClean="0"/>
              <a:t>Báðir aðilar hafa réttindi og skyldur í hjúskap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Skuldir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Eignir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Framfærsla</a:t>
            </a:r>
          </a:p>
          <a:p>
            <a:pPr lvl="1" eaLnBrk="1" hangingPunct="1">
              <a:lnSpc>
                <a:spcPct val="80000"/>
              </a:lnSpc>
            </a:pPr>
            <a:r>
              <a:rPr lang="is-IS" sz="1800" smtClean="0"/>
              <a:t>Börnin</a:t>
            </a:r>
          </a:p>
          <a:p>
            <a:pPr lvl="1" eaLnBrk="1" hangingPunct="1">
              <a:lnSpc>
                <a:spcPct val="80000"/>
              </a:lnSpc>
            </a:pPr>
            <a:endParaRPr lang="is-IS" sz="18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is-IS" sz="8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is-IS" sz="800" smtClean="0"/>
          </a:p>
          <a:p>
            <a:pPr eaLnBrk="1" hangingPunct="1">
              <a:lnSpc>
                <a:spcPct val="80000"/>
              </a:lnSpc>
            </a:pPr>
            <a:endParaRPr lang="is-IS" sz="1200" smtClean="0"/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 i="1"/>
              <a:t> Leikur að lifa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6847C-3DA6-4D6E-AEAC-E320C78F4E49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5076825" y="6092825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Calibri" pitchFamily="34" charset="0"/>
                <a:hlinkClick r:id="rId3"/>
              </a:rPr>
              <a:t>http://www.fjolskylda.is</a:t>
            </a:r>
            <a:endParaRPr lang="is-I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3345</Words>
  <Application>Microsoft Office PowerPoint</Application>
  <PresentationFormat>On-screen Show (4:3)</PresentationFormat>
  <Paragraphs>828</Paragraphs>
  <Slides>87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Calibri</vt:lpstr>
      <vt:lpstr>Tahoma</vt:lpstr>
      <vt:lpstr>Wingdings</vt:lpstr>
      <vt:lpstr>Office Theme</vt:lpstr>
      <vt:lpstr>Office Theme</vt:lpstr>
      <vt:lpstr>Lífið er gaman og alvara. Njóttu þess sem  það hefur upp á að bjóða!</vt:lpstr>
      <vt:lpstr>7. Að afla, eyða og njóta  – vera til!</vt:lpstr>
      <vt:lpstr>Hlutverk í lífinu</vt:lpstr>
      <vt:lpstr> </vt:lpstr>
      <vt:lpstr>Fjölskylda</vt:lpstr>
      <vt:lpstr>Engar tvær fjölskyldur  eru eins ...  Hvernig fjölskylduform þekkið þið?</vt:lpstr>
      <vt:lpstr>Ólík heimili</vt:lpstr>
      <vt:lpstr>Fjölskyldan</vt:lpstr>
      <vt:lpstr>Hjúskapur</vt:lpstr>
      <vt:lpstr>Hjónaband</vt:lpstr>
      <vt:lpstr>Hjónaband og sagan</vt:lpstr>
      <vt:lpstr>Sambúð</vt:lpstr>
      <vt:lpstr>Borgararnir eru gangverk þjóðfélagsins</vt:lpstr>
      <vt:lpstr>Samfélag</vt:lpstr>
      <vt:lpstr>Borgaravitund</vt:lpstr>
      <vt:lpstr>Hvernig getið þið mótað samfélagið?</vt:lpstr>
      <vt:lpstr>Samfélagsleg þátttaka felst líka í að ...</vt:lpstr>
      <vt:lpstr>Á Íslandi er fulltrúalýðræði</vt:lpstr>
      <vt:lpstr>Alþingi og ríkisstjórn</vt:lpstr>
      <vt:lpstr>Forseti Íslands</vt:lpstr>
      <vt:lpstr>Sveitarstjórnir</vt:lpstr>
      <vt:lpstr>Af hverju að kjósa?</vt:lpstr>
      <vt:lpstr>Virkur borgari</vt:lpstr>
      <vt:lpstr> </vt:lpstr>
      <vt:lpstr>Vinnumarkaður</vt:lpstr>
      <vt:lpstr>Starfið</vt:lpstr>
      <vt:lpstr>Slide 27</vt:lpstr>
      <vt:lpstr>Stéttarfélag/verkalýðsfélag</vt:lpstr>
      <vt:lpstr>Stéttarfélag/verkalýðsfélag</vt:lpstr>
      <vt:lpstr>Laun</vt:lpstr>
      <vt:lpstr>Mánaðarlaun</vt:lpstr>
      <vt:lpstr>Lífeyrir</vt:lpstr>
      <vt:lpstr>Viðbótarlífeyrissparnaður</vt:lpstr>
      <vt:lpstr>Réttur og skyldur á báða bóga</vt:lpstr>
      <vt:lpstr>Slide 35</vt:lpstr>
      <vt:lpstr>Uppsagnarfrestur</vt:lpstr>
      <vt:lpstr>Opinber gjöld</vt:lpstr>
      <vt:lpstr>Réttindi launþega og verktaka  eru mjög ólík</vt:lpstr>
      <vt:lpstr>Veikindi </vt:lpstr>
      <vt:lpstr>Frí</vt:lpstr>
      <vt:lpstr>Framtíðin </vt:lpstr>
      <vt:lpstr>Fjárráða</vt:lpstr>
      <vt:lpstr>Sjálfræði</vt:lpstr>
      <vt:lpstr>Lögráða</vt:lpstr>
      <vt:lpstr>Fjármálalæsi </vt:lpstr>
      <vt:lpstr>Til að vera fjármálalæs þarf að hafa  þekkingu og hæfni og rétt viðhorf til fjármála  </vt:lpstr>
      <vt:lpstr>Mikilvægt er að ...</vt:lpstr>
      <vt:lpstr>Neytendavernd</vt:lpstr>
      <vt:lpstr>Peningar</vt:lpstr>
      <vt:lpstr>Lán</vt:lpstr>
      <vt:lpstr>Lán</vt:lpstr>
      <vt:lpstr>Að safna eða taka lán?</vt:lpstr>
      <vt:lpstr>Vextir</vt:lpstr>
      <vt:lpstr>Margt í boði  – og sumt af því gylliboð</vt:lpstr>
      <vt:lpstr>Ábyrgðarmenn </vt:lpstr>
      <vt:lpstr>Þekkið þið þessi hugtök?</vt:lpstr>
      <vt:lpstr>Verðtrygging</vt:lpstr>
      <vt:lpstr>Þjónustugjöld</vt:lpstr>
      <vt:lpstr>Yfirdráttur</vt:lpstr>
      <vt:lpstr>Kreditkort</vt:lpstr>
      <vt:lpstr>Hvað ber að varast?</vt:lpstr>
      <vt:lpstr>Hvað hefurðu mikið  til ráðstöfunar í hverri viku?</vt:lpstr>
      <vt:lpstr>Sparnaður</vt:lpstr>
      <vt:lpstr>Fjármál og fíkn</vt:lpstr>
      <vt:lpstr>Hvað kostar lífsstíll</vt:lpstr>
      <vt:lpstr>Lífsstíll</vt:lpstr>
      <vt:lpstr>Lífsstíll</vt:lpstr>
      <vt:lpstr>Ef þú ...</vt:lpstr>
      <vt:lpstr>Hvað kostar þú?  Unnur kostar:</vt:lpstr>
      <vt:lpstr>Markmið og leiðir  í fjármálunum</vt:lpstr>
      <vt:lpstr>Mikael Máni er 16 ára</vt:lpstr>
      <vt:lpstr> </vt:lpstr>
      <vt:lpstr>Njótum lífsins, sköpum og gerum enn betur!</vt:lpstr>
      <vt:lpstr>Vinir eru margs konar   Til að eiga vin þurfum við að vera vinir</vt:lpstr>
      <vt:lpstr>Vinir</vt:lpstr>
      <vt:lpstr>Vinátta</vt:lpstr>
      <vt:lpstr>Hvernig er góður vinur</vt:lpstr>
      <vt:lpstr>Vinátta þróast</vt:lpstr>
      <vt:lpstr>Félagslíf - maður er manns gaman</vt:lpstr>
      <vt:lpstr>Skapandi starf</vt:lpstr>
      <vt:lpstr>Nýsköpun</vt:lpstr>
      <vt:lpstr>Við getum öll stuðlað að nýsköpun með því að láta okkar eigin hugmyndir verða að veruleika og með því að taka nýjum hugmyndum opnum huga. </vt:lpstr>
      <vt:lpstr>List</vt:lpstr>
      <vt:lpstr>Listamenn</vt:lpstr>
      <vt:lpstr>Sköpun</vt:lpstr>
      <vt:lpstr>Við erum alltaf að skapa ...</vt:lpstr>
      <vt:lpstr>Slide 87</vt:lpstr>
    </vt:vector>
  </TitlesOfParts>
  <Company>BHS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 afla, eyða og njóta – vera til!</dc:title>
  <dc:creator>gudrunr</dc:creator>
  <cp:lastModifiedBy>mgu</cp:lastModifiedBy>
  <cp:revision>6</cp:revision>
  <dcterms:created xsi:type="dcterms:W3CDTF">2011-08-28T19:52:19Z</dcterms:created>
  <dcterms:modified xsi:type="dcterms:W3CDTF">2011-09-05T06:08:45Z</dcterms:modified>
</cp:coreProperties>
</file>