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0" autoAdjust="0"/>
  </p:normalViewPr>
  <p:slideViewPr>
    <p:cSldViewPr>
      <p:cViewPr varScale="1">
        <p:scale>
          <a:sx n="104" d="100"/>
          <a:sy n="104" d="100"/>
        </p:scale>
        <p:origin x="-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E9CD38-B38C-4181-B07D-F36947545A8E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8A52A0-4F0F-4B21-BD4E-B7447FAA036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746A27-8CB3-4D4F-A772-0009C6D462A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8FD92-2C06-4CC7-9613-3914634243F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D8FD5F-92F2-47D1-833B-8A78E6EE08B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299D42-3F8C-46CC-BEE3-E2FAB478129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26F533-6A35-468C-AF84-B98E2EF812E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s-IS" smtClean="0"/>
              <a:t>Unglingar líta gjarnan á áfengisdrykkju sem lið í því að verða fullorðnir.</a:t>
            </a:r>
          </a:p>
          <a:p>
            <a:pPr>
              <a:spcBef>
                <a:spcPct val="0"/>
              </a:spcBef>
            </a:pPr>
            <a:r>
              <a:rPr lang="is-IS" smtClean="0"/>
              <a:t>Áfengi notað til að nálgast hitt kynið.</a:t>
            </a:r>
          </a:p>
          <a:p>
            <a:pPr>
              <a:spcBef>
                <a:spcPct val="0"/>
              </a:spcBef>
            </a:pPr>
            <a:endParaRPr lang="is-I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C6E6B8-8F60-4AF1-B02C-9CB874380AF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F02ECA-ACEF-4B25-8DE5-B91A8B6BCEE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DA834B-7961-403C-9182-A705D369DF5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1037E7-4B22-40C3-8209-2D9F63C3A61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8E34FE-D464-40A3-8AA3-47918C5022A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32F229-A1FC-4FB9-A1B5-286D43B4887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9B4248-BBD9-4F75-8C06-0F71A412414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B1CEAA-0397-4121-8A73-A0D9DE551DD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B15791-0534-4E6C-9F20-79A7DA33702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75489B-2177-4BC4-9D75-9F9BB22F0D2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9A5B-2349-4528-B009-56643FBDB472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28BD-E36A-44B6-86B6-07EBF96A856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49BD-2779-4308-9D9E-E2832761046F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4C3E-FF2B-4601-A483-B230B930AB1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8261-90F4-4B4F-8E47-983F4B4D6473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F53E-4F70-41A5-9DA3-DAD83AF1435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80025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1550" y="1844675"/>
            <a:ext cx="3781425" cy="428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844675"/>
            <a:ext cx="3781425" cy="4281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35150" y="6165850"/>
            <a:ext cx="51847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26027-9B6F-4F11-BB65-5D127E94C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E878-D4F0-42C7-97C8-2AA700012691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FC75-8EEA-46D2-BDE0-F0A1E44E40E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417AF-8C72-404D-9034-8777FB3475A5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04D1-CBFE-4473-A85D-1A54F56EC51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6792-6B93-47E0-8BC3-13121A8021B0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768D2-155B-4D28-98BA-E2B9F5BD30F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888E-0938-455B-9133-D71B0DFDC6BD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1B10A-6538-4BD8-98EA-7F4CF55443D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8A80-603B-4A05-BA1D-7FD11099486D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E49E-A7A1-4250-AE46-02B3ACDDEB59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124A-C01D-425C-8980-F737DC801940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BC8A-EF4C-4691-8B8B-F80784773E7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FF60-9C1D-4991-BD19-8C9C6FCC94A1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A36C-56B8-4280-B179-0714B3E4636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7E2B-F682-4FEC-863C-A045448263D5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BB1-A5B0-4EC5-A690-E43D5899A3E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E6E2-767D-4054-9D65-D269376609E2}" type="datetimeFigureOut">
              <a:rPr lang="is-IS"/>
              <a:pPr>
                <a:defRPr/>
              </a:pPr>
              <a:t>18.9.2011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371FD-24BD-4437-816B-E01E553F9BF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pic>
        <p:nvPicPr>
          <p:cNvPr id="1031" name="Picture 6" descr="k%C3%BAla%2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26955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B5616-5E85-41EE-B67E-AB0BCB395CE7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Áfengi</a:t>
            </a:r>
            <a:endParaRPr lang="en-GB" smtClean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s-IS"/>
              <a:t>Slævir dómgreind.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829EA-5472-4189-952B-D9B0467D265F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Ólík neyslumynstur</a:t>
            </a:r>
            <a:r>
              <a:rPr lang="en-GB" smtClean="0"/>
              <a:t> </a:t>
            </a:r>
            <a:endParaRPr lang="is-IS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s-IS" sz="2400" smtClean="0"/>
              <a:t>Bindindismenn</a:t>
            </a:r>
          </a:p>
          <a:p>
            <a:pPr lvl="1"/>
            <a:r>
              <a:rPr lang="is-IS" sz="2000" smtClean="0"/>
              <a:t>Neyta aldrei áfengis</a:t>
            </a:r>
          </a:p>
          <a:p>
            <a:r>
              <a:rPr lang="is-IS" sz="2400" smtClean="0"/>
              <a:t>Áfengi sem samkvæmisdrykkur</a:t>
            </a:r>
          </a:p>
          <a:p>
            <a:pPr lvl="1"/>
            <a:r>
              <a:rPr lang="is-IS" sz="2000" smtClean="0"/>
              <a:t>Hófsemi</a:t>
            </a:r>
          </a:p>
          <a:p>
            <a:pPr lvl="1"/>
            <a:r>
              <a:rPr lang="is-IS" sz="2000" smtClean="0"/>
              <a:t>Neysla undir stjórn</a:t>
            </a:r>
          </a:p>
          <a:p>
            <a:pPr lvl="1">
              <a:buFontTx/>
              <a:buNone/>
            </a:pPr>
            <a:endParaRPr lang="is-IS" sz="1800" smtClean="0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s-IS" smtClean="0"/>
              <a:t>Áfengi sem vímuefni</a:t>
            </a:r>
          </a:p>
          <a:p>
            <a:pPr lvl="1"/>
            <a:r>
              <a:rPr lang="is-IS" smtClean="0"/>
              <a:t>Sóst eftir vímunni</a:t>
            </a:r>
          </a:p>
          <a:p>
            <a:pPr lvl="1"/>
            <a:r>
              <a:rPr lang="is-IS" smtClean="0"/>
              <a:t>Drukkið oft og mikið</a:t>
            </a:r>
          </a:p>
          <a:p>
            <a:pPr lvl="1"/>
            <a:r>
              <a:rPr lang="is-IS" smtClean="0"/>
              <a:t>Drukkið án félagsskapar</a:t>
            </a:r>
          </a:p>
          <a:p>
            <a:pPr lvl="1"/>
            <a:r>
              <a:rPr lang="is-IS" smtClean="0"/>
              <a:t>Afréttarar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34176-C54F-4486-81EC-5F9109CF99E0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3600"/>
              <a:t>Áfengisfíkn og fráhvarfseinkenni</a:t>
            </a:r>
            <a:br>
              <a:rPr lang="is-IS" sz="3600"/>
            </a:br>
            <a:r>
              <a:rPr lang="is-IS" sz="3600"/>
              <a:t>	- alkóhólismi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956550" cy="4852988"/>
          </a:xfrm>
        </p:spPr>
        <p:txBody>
          <a:bodyPr/>
          <a:lstStyle/>
          <a:p>
            <a:r>
              <a:rPr lang="is-IS" sz="2800" smtClean="0"/>
              <a:t>Áfengi er ávanabindandi efni, líkamlega og andlega </a:t>
            </a:r>
          </a:p>
          <a:p>
            <a:pPr lvl="1"/>
            <a:r>
              <a:rPr lang="is-IS" sz="2400" smtClean="0"/>
              <a:t>Því meira og oftar sem er drukkið því sterkari verður fíknin og þol eykst.</a:t>
            </a:r>
          </a:p>
          <a:p>
            <a:pPr lvl="1"/>
            <a:r>
              <a:rPr lang="is-IS" sz="2400" smtClean="0"/>
              <a:t>Einstaklingur með mikið þol fær mikil fráhvarfseinkenni og mikil óþægindi við afvötnun.</a:t>
            </a:r>
          </a:p>
          <a:p>
            <a:pPr lvl="1"/>
            <a:r>
              <a:rPr lang="is-IS" sz="2400" smtClean="0"/>
              <a:t>Líkamleg og andleg óþægindi ef líkaminn fær ekki áfengi.</a:t>
            </a:r>
            <a:endParaRPr lang="is-IS" sz="2400" smtClean="0">
              <a:sym typeface="Symbol" pitchFamily="18" charset="2"/>
            </a:endParaRPr>
          </a:p>
          <a:p>
            <a:pPr lvl="1"/>
            <a:r>
              <a:rPr lang="is-IS" sz="2400" smtClean="0">
                <a:sym typeface="Symbol" pitchFamily="18" charset="2"/>
              </a:rPr>
              <a:t>Lífið fer að snúast um áfengi og vímu.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BD4E8-437E-4DF9-994C-4A5EC5F726E4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Ungt fólk og áfengi</a:t>
            </a:r>
            <a:endParaRPr lang="en-GB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r>
              <a:rPr lang="is-IS" sz="2800" smtClean="0"/>
              <a:t>Á Íslandi er bannað að selja eða veita einstaklingum undir 20 ára aldri áfengi.</a:t>
            </a:r>
          </a:p>
          <a:p>
            <a:r>
              <a:rPr lang="is-IS" sz="2800" smtClean="0"/>
              <a:t>Skaðleg áhrif áfengis eru meiri eftir því sem líkamlegur og andlegur þroski er minni.</a:t>
            </a:r>
          </a:p>
          <a:p>
            <a:pPr lvl="1"/>
            <a:r>
              <a:rPr lang="is-IS" sz="2400" smtClean="0"/>
              <a:t>Hjá nemanda sem drekkur talsvert, t.d. oft um helgar, er virknin í heila minni en hjá þeim sem drekkur minna. </a:t>
            </a:r>
          </a:p>
          <a:p>
            <a:pPr lvl="1"/>
            <a:r>
              <a:rPr lang="is-IS" sz="2400" smtClean="0"/>
              <a:t>Líkurnar á alvarlegri fíkn eru meiri eftir því sem fyrr er byrjað að drekka.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59A27-DBB3-4C78-B01C-264C939E63DD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20713"/>
            <a:ext cx="8229600" cy="1143000"/>
          </a:xfrm>
        </p:spPr>
        <p:txBody>
          <a:bodyPr/>
          <a:lstStyle/>
          <a:p>
            <a:r>
              <a:rPr lang="is-IS" smtClean="0"/>
              <a:t>Ungt fólk og áfengi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9138"/>
            <a:ext cx="8229600" cy="44640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sz="2800" dirty="0"/>
              <a:t>Af hverju byrja unglingar að neyta áfengis? Algeng svör: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sz="2400" dirty="0"/>
              <a:t>Til að nálgast hitt kynið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sz="2400" dirty="0"/>
              <a:t>Spenna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sz="2400" dirty="0"/>
              <a:t>Hópþrýstingur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sz="2400" dirty="0"/>
              <a:t>Til að minnka hömlur og óöryggi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sz="2400" dirty="0"/>
              <a:t>Til að deyfa tilfinningar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s-IS" sz="2400" dirty="0"/>
              <a:t>Liður í því að fullorðnast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s-IS" sz="2400" dirty="0">
              <a:cs typeface="Arial" charset="0"/>
              <a:sym typeface="Symbol" pitchFamily="18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sz="2400" b="1" dirty="0">
                <a:solidFill>
                  <a:srgbClr val="339933"/>
                </a:solidFill>
              </a:rPr>
              <a:t>Þurfum við að láta undan þrýstingi?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sz="2400" b="1" dirty="0">
                <a:solidFill>
                  <a:srgbClr val="339933"/>
                </a:solidFill>
              </a:rPr>
              <a:t>Getum við ekki bara verið við sjálf?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s-I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8E9A2-F16F-45C5-AE13-6553902F0BCB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Er sjálfsagt að drekka?</a:t>
            </a:r>
            <a:endParaRPr lang="en-GB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3600" smtClean="0"/>
              <a:t>Þeir sem drekka </a:t>
            </a:r>
            <a:r>
              <a:rPr lang="is-IS" sz="3600" smtClean="0">
                <a:solidFill>
                  <a:schemeClr val="tx2"/>
                </a:solidFill>
              </a:rPr>
              <a:t>ekki </a:t>
            </a:r>
            <a:r>
              <a:rPr lang="is-IS" sz="3600" smtClean="0"/>
              <a:t>þurfa oft að færa sérstök rök fyrir því:</a:t>
            </a:r>
          </a:p>
          <a:p>
            <a:pPr lvl="1"/>
            <a:r>
              <a:rPr lang="is-IS" sz="3200" smtClean="0"/>
              <a:t>Þeir eru ítrekað spurðir: „Af hverju viltu ekki drekka?“ </a:t>
            </a:r>
          </a:p>
          <a:p>
            <a:endParaRPr lang="is-IS" sz="3600" b="1" smtClean="0">
              <a:solidFill>
                <a:srgbClr val="339933"/>
              </a:solidFill>
            </a:endParaRPr>
          </a:p>
          <a:p>
            <a:r>
              <a:rPr lang="is-IS" sz="3600" b="1" smtClean="0">
                <a:solidFill>
                  <a:srgbClr val="339933"/>
                </a:solidFill>
              </a:rPr>
              <a:t>Er það sanngjarnt? </a:t>
            </a:r>
          </a:p>
          <a:p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1E330-3F08-4CC1-B6FD-2F59773DEDD6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da-DK" sz="3200" smtClean="0"/>
              <a:t>Hvert er hægt að leita ef um vandamál er að ræða?</a:t>
            </a:r>
            <a:endParaRPr lang="is-IS" sz="3200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341438"/>
            <a:ext cx="82296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is-IS" sz="2400" smtClean="0"/>
              <a:t>SÁÁ</a:t>
            </a:r>
          </a:p>
          <a:p>
            <a:pPr marL="609600" indent="-609600">
              <a:lnSpc>
                <a:spcPct val="90000"/>
              </a:lnSpc>
            </a:pPr>
            <a:r>
              <a:rPr lang="is-IS" sz="2400" smtClean="0"/>
              <a:t>Námsráðgjafi</a:t>
            </a:r>
          </a:p>
          <a:p>
            <a:pPr marL="609600" indent="-609600">
              <a:lnSpc>
                <a:spcPct val="90000"/>
              </a:lnSpc>
            </a:pPr>
            <a:r>
              <a:rPr lang="is-IS" sz="2400" smtClean="0"/>
              <a:t>Umsjónarkennari</a:t>
            </a:r>
          </a:p>
          <a:p>
            <a:pPr marL="609600" indent="-609600">
              <a:lnSpc>
                <a:spcPct val="90000"/>
              </a:lnSpc>
            </a:pPr>
            <a:r>
              <a:rPr lang="is-IS" sz="2400" smtClean="0"/>
              <a:t>Fjölskyldan</a:t>
            </a:r>
          </a:p>
          <a:p>
            <a:pPr marL="609600" indent="-609600">
              <a:lnSpc>
                <a:spcPct val="90000"/>
              </a:lnSpc>
            </a:pPr>
            <a:r>
              <a:rPr lang="is-IS" sz="2400" smtClean="0"/>
              <a:t>Vinir</a:t>
            </a:r>
          </a:p>
          <a:p>
            <a:pPr marL="609600" indent="-609600">
              <a:lnSpc>
                <a:spcPct val="90000"/>
              </a:lnSpc>
            </a:pPr>
            <a:r>
              <a:rPr lang="da-DK" sz="2400" smtClean="0"/>
              <a:t>Heimilislæknir</a:t>
            </a:r>
          </a:p>
          <a:p>
            <a:pPr marL="609600" indent="-609600">
              <a:lnSpc>
                <a:spcPct val="90000"/>
              </a:lnSpc>
            </a:pPr>
            <a:r>
              <a:rPr lang="da-DK" sz="2400" smtClean="0"/>
              <a:t>Hjúkrunarfræðingur</a:t>
            </a:r>
          </a:p>
          <a:p>
            <a:pPr marL="609600" indent="-609600">
              <a:lnSpc>
                <a:spcPct val="90000"/>
              </a:lnSpc>
            </a:pPr>
            <a:r>
              <a:rPr lang="da-DK" sz="2400" smtClean="0"/>
              <a:t>Forvarnafulltrúi</a:t>
            </a:r>
          </a:p>
          <a:p>
            <a:pPr marL="609600" indent="-609600">
              <a:lnSpc>
                <a:spcPct val="90000"/>
              </a:lnSpc>
            </a:pPr>
            <a:r>
              <a:rPr lang="da-DK" sz="2400" smtClean="0"/>
              <a:t>O.fl.</a:t>
            </a:r>
            <a:endParaRPr lang="is-IS" sz="2400" smtClean="0"/>
          </a:p>
          <a:p>
            <a:pPr marL="609600" indent="-609600">
              <a:lnSpc>
                <a:spcPct val="90000"/>
              </a:lnSpc>
            </a:pPr>
            <a:endParaRPr lang="is-I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793C5-CCF6-446C-96DF-97DEEAD7ED9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Áfengi - alkóhól - vínandi</a:t>
            </a:r>
            <a:endParaRPr lang="en-GB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8229600" cy="4525963"/>
          </a:xfrm>
        </p:spPr>
        <p:txBody>
          <a:bodyPr/>
          <a:lstStyle/>
          <a:p>
            <a:r>
              <a:rPr lang="is-IS" sz="3600" smtClean="0"/>
              <a:t>Virka efnið er etanól.</a:t>
            </a:r>
          </a:p>
          <a:p>
            <a:r>
              <a:rPr lang="is-IS" sz="3600" smtClean="0"/>
              <a:t>Ávanabindandi.</a:t>
            </a:r>
          </a:p>
          <a:p>
            <a:endParaRPr lang="is-I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9EC3-5318-4E81-B5EE-709479BA3A6E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4200" smtClean="0"/>
              <a:t>Upptaka alkóhóls</a:t>
            </a:r>
            <a:endParaRPr lang="en-GB" sz="420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smtClean="0"/>
              <a:t>Upptaka er í maga og þörmum.</a:t>
            </a:r>
          </a:p>
          <a:p>
            <a:pPr>
              <a:lnSpc>
                <a:spcPct val="90000"/>
              </a:lnSpc>
            </a:pPr>
            <a:r>
              <a:rPr lang="is-IS" smtClean="0"/>
              <a:t>Það flyst með blóðrásinni til vefja líkamans og veldur eitrun (vímu) í taugafrumum.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A8AF7-DC3A-48F5-A4AE-993FB683A779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4200" smtClean="0"/>
              <a:t>Útskilnaður alkóhóls</a:t>
            </a:r>
            <a:endParaRPr lang="en-GB" sz="420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s-IS" sz="2800" smtClean="0"/>
              <a:t>Áfengi skilst út úr líkamanum á löngum tíma</a:t>
            </a:r>
          </a:p>
          <a:p>
            <a:pPr lvl="1">
              <a:lnSpc>
                <a:spcPct val="80000"/>
              </a:lnSpc>
            </a:pPr>
            <a:r>
              <a:rPr lang="is-IS" sz="2400" smtClean="0"/>
              <a:t>Mismunandi milli einstaklinga</a:t>
            </a:r>
          </a:p>
          <a:p>
            <a:pPr lvl="1">
              <a:lnSpc>
                <a:spcPct val="80000"/>
              </a:lnSpc>
            </a:pPr>
            <a:r>
              <a:rPr lang="is-IS" sz="2400" smtClean="0"/>
              <a:t>Fer m.a. eftir </a:t>
            </a:r>
          </a:p>
          <a:p>
            <a:pPr lvl="2">
              <a:lnSpc>
                <a:spcPct val="80000"/>
              </a:lnSpc>
            </a:pPr>
            <a:r>
              <a:rPr lang="is-IS" sz="2000" smtClean="0"/>
              <a:t>magni sem var neytt, kyni og líkamsbyggingu. 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is-IS" sz="2000" smtClean="0"/>
          </a:p>
          <a:p>
            <a:pPr lvl="2" algn="ctr">
              <a:lnSpc>
                <a:spcPct val="80000"/>
              </a:lnSpc>
              <a:buFontTx/>
              <a:buNone/>
            </a:pPr>
            <a:r>
              <a:rPr lang="is-IS" sz="2800" smtClean="0">
                <a:solidFill>
                  <a:srgbClr val="339933"/>
                </a:solidFill>
              </a:rPr>
              <a:t>Margir hafa brennt sig á því að aka bíl of fljótt eftir áfengisneyslu </a:t>
            </a:r>
          </a:p>
          <a:p>
            <a:pPr lvl="2" algn="ctr">
              <a:lnSpc>
                <a:spcPct val="80000"/>
              </a:lnSpc>
              <a:buFontTx/>
              <a:buNone/>
            </a:pPr>
            <a:r>
              <a:rPr lang="is-IS" sz="2800" smtClean="0">
                <a:solidFill>
                  <a:srgbClr val="339933"/>
                </a:solidFill>
              </a:rPr>
              <a:t>og valdið skaða og/eða misst bílprófið. </a:t>
            </a:r>
          </a:p>
          <a:p>
            <a:pPr lvl="2" algn="ctr">
              <a:lnSpc>
                <a:spcPct val="80000"/>
              </a:lnSpc>
              <a:buFontTx/>
              <a:buNone/>
            </a:pPr>
            <a:endParaRPr lang="is-IS" sz="2800" smtClean="0">
              <a:solidFill>
                <a:schemeClr val="folHlink"/>
              </a:solidFill>
            </a:endParaRPr>
          </a:p>
          <a:p>
            <a:pPr lvl="2" algn="ctr">
              <a:lnSpc>
                <a:spcPct val="80000"/>
              </a:lnSpc>
              <a:buFontTx/>
              <a:buNone/>
            </a:pPr>
            <a:r>
              <a:rPr lang="is-IS" sz="2800" b="1" smtClean="0">
                <a:solidFill>
                  <a:srgbClr val="339933"/>
                </a:solidFill>
              </a:rPr>
              <a:t>Ekki taka áhættuna!</a:t>
            </a:r>
          </a:p>
          <a:p>
            <a:pPr>
              <a:lnSpc>
                <a:spcPct val="80000"/>
              </a:lnSpc>
            </a:pPr>
            <a:endParaRPr lang="en-GB" sz="2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60740-99B2-4761-828C-378FFF0DD3B8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z="4000" smtClean="0"/>
              <a:t>Líkamleg áhrif áfengis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9088" y="2212975"/>
            <a:ext cx="6818312" cy="3892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sz="2400" smtClean="0"/>
              <a:t>Hægir á starfsemi heila og miðtaugakerfis.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Ógreinileg skynjun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Minnkuð heilastarfsemi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Minni samhæfingarhæfni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Erting í meltingarfærum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Aukin þvaglát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Röskun á hitastýringu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Minnkaður viðbragðsflýtir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Berst um fylgju í blóðrás fóstur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Kyngeta minnkar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Næringarskortur við mikla og stöðuga neyslu</a:t>
            </a:r>
          </a:p>
          <a:p>
            <a:pPr>
              <a:lnSpc>
                <a:spcPct val="90000"/>
              </a:lnSpc>
            </a:pPr>
            <a:endParaRPr lang="is-IS" sz="2400" smtClean="0"/>
          </a:p>
          <a:p>
            <a:pPr>
              <a:lnSpc>
                <a:spcPct val="90000"/>
              </a:lnSpc>
              <a:buFontTx/>
              <a:buNone/>
            </a:pPr>
            <a:endParaRPr lang="is-I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6881F-2848-4A4A-B40A-52B64D4729BD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Áhrif og þol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16013" y="2017713"/>
            <a:ext cx="78390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Við áfengisneyslu skiptir m.a. máli: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Hvenær borðað var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Svefn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Líðan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Kyn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Þyngd</a:t>
            </a:r>
          </a:p>
          <a:p>
            <a:pPr lvl="1">
              <a:lnSpc>
                <a:spcPct val="90000"/>
              </a:lnSpc>
            </a:pPr>
            <a:r>
              <a:rPr lang="is-IS" smtClean="0"/>
              <a:t>Stærð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Styrkur áfengisins og magn</a:t>
            </a:r>
            <a:endParaRPr lang="nb-NO" smtClean="0"/>
          </a:p>
          <a:p>
            <a:pPr lvl="1">
              <a:lnSpc>
                <a:spcPct val="90000"/>
              </a:lnSpc>
            </a:pPr>
            <a:r>
              <a:rPr lang="nb-NO" smtClean="0"/>
              <a:t>Hversu hratt er drukkið</a:t>
            </a:r>
            <a:endParaRPr lang="en-GB" smtClean="0"/>
          </a:p>
          <a:p>
            <a:pPr lvl="1">
              <a:lnSpc>
                <a:spcPct val="90000"/>
              </a:lnSpc>
            </a:pPr>
            <a:r>
              <a:rPr lang="nb-NO" smtClean="0"/>
              <a:t>Þol</a:t>
            </a:r>
            <a:endParaRPr lang="is-IS" smtClean="0"/>
          </a:p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EF6F7-3AEB-4A8F-BDDA-931D7C0D4B31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Áfengi og tilfinningar</a:t>
            </a:r>
            <a:endParaRPr lang="en-GB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2800" smtClean="0"/>
              <a:t>Margir gefa innibyrgðum tilfinningum lausan tauminn, verða tilfinningasamir;</a:t>
            </a:r>
          </a:p>
          <a:p>
            <a:pPr lvl="1"/>
            <a:r>
              <a:rPr lang="is-IS" sz="2400" smtClean="0"/>
              <a:t>glaðir</a:t>
            </a:r>
          </a:p>
          <a:p>
            <a:pPr lvl="1"/>
            <a:r>
              <a:rPr lang="is-IS" sz="2400" smtClean="0"/>
              <a:t>hryggir</a:t>
            </a:r>
          </a:p>
          <a:p>
            <a:pPr lvl="1"/>
            <a:r>
              <a:rPr lang="is-IS" sz="2400" smtClean="0"/>
              <a:t>árásargjarnir</a:t>
            </a:r>
          </a:p>
          <a:p>
            <a:pPr lvl="1"/>
            <a:r>
              <a:rPr lang="is-IS" sz="2400" smtClean="0"/>
              <a:t>jagast</a:t>
            </a:r>
          </a:p>
          <a:p>
            <a:pPr lvl="1"/>
            <a:r>
              <a:rPr lang="is-IS" sz="2400" smtClean="0"/>
              <a:t>rífast</a:t>
            </a:r>
          </a:p>
          <a:p>
            <a:pPr lvl="1"/>
            <a:r>
              <a:rPr lang="is-IS" sz="2400" smtClean="0"/>
              <a:t>fíflast </a:t>
            </a:r>
          </a:p>
          <a:p>
            <a:pPr lvl="1"/>
            <a:r>
              <a:rPr lang="is-IS" sz="2400" smtClean="0"/>
              <a:t>og svo mætti lengi telja.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C2DFC-C9EF-4915-8CB9-18E15957F5B2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r>
              <a:rPr lang="is-IS" smtClean="0"/>
              <a:t>Áhrif áfengis á hug og hegðun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17713"/>
            <a:ext cx="7839075" cy="4579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sz="2400" smtClean="0"/>
              <a:t>Oft er áfengi notað sem afsökun eða skýring á einhverju sem gerðist.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Ég sagði þetta af því að ég var full(ur), annars hefði ég aldrei sagt þetta við þig ...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Ég barði hann/hana af því að ég var full(ur), annars hefði ég aldrei gert það ..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Ég hefði aldrei sofið sjá honum/henni nema af því að ég var full(ur) ...</a:t>
            </a:r>
          </a:p>
          <a:p>
            <a:pPr>
              <a:lnSpc>
                <a:spcPct val="90000"/>
              </a:lnSpc>
            </a:pPr>
            <a:r>
              <a:rPr lang="is-IS" sz="2400" smtClean="0"/>
              <a:t>Er þetta rétt? Hver ber ábyrgðina? Skiptir hegðun ekki eins miklu máli undir áhrifum áfengis?</a:t>
            </a:r>
          </a:p>
          <a:p>
            <a:pPr>
              <a:lnSpc>
                <a:spcPct val="90000"/>
              </a:lnSpc>
            </a:pPr>
            <a:endParaRPr lang="is-IS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is-IS" sz="2400" smtClean="0">
                <a:solidFill>
                  <a:schemeClr val="tx2"/>
                </a:solidFill>
              </a:rPr>
              <a:t>Breytist maður við áfengisneyslu?</a:t>
            </a:r>
          </a:p>
          <a:p>
            <a:pPr>
              <a:lnSpc>
                <a:spcPct val="90000"/>
              </a:lnSpc>
            </a:pPr>
            <a:endParaRPr lang="is-I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 Leikur að lifa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992AA-6F9C-498C-BD37-D991058EF452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Heilbrigðisvandamál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46250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sz="2400" smtClean="0"/>
              <a:t>Þeir sem eru undir áhrifum áfengis eiga á hættu að valda </a:t>
            </a:r>
            <a:r>
              <a:rPr lang="is-IS" sz="2400" b="1" smtClean="0"/>
              <a:t>sjálfum sér og öðrum</a:t>
            </a:r>
            <a:r>
              <a:rPr lang="is-IS" sz="2400" smtClean="0"/>
              <a:t> skaða: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Umferðarslys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Fall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Drukknun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Eitrun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Sjálfsvíg og ofbeldi (t.a.m. árásir, nauðganir og manndráp)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Félagslegt tjón</a:t>
            </a:r>
          </a:p>
          <a:p>
            <a:pPr lvl="2">
              <a:lnSpc>
                <a:spcPct val="90000"/>
              </a:lnSpc>
            </a:pPr>
            <a:r>
              <a:rPr lang="is-IS" sz="1800" smtClean="0"/>
              <a:t>Vinaslit</a:t>
            </a:r>
          </a:p>
          <a:p>
            <a:pPr lvl="2">
              <a:lnSpc>
                <a:spcPct val="90000"/>
              </a:lnSpc>
            </a:pPr>
            <a:r>
              <a:rPr lang="is-IS" sz="1800" smtClean="0"/>
              <a:t>Einelti</a:t>
            </a:r>
          </a:p>
          <a:p>
            <a:pPr lvl="2">
              <a:lnSpc>
                <a:spcPct val="90000"/>
              </a:lnSpc>
            </a:pPr>
            <a:r>
              <a:rPr lang="is-IS" sz="1800" smtClean="0"/>
              <a:t>Ofbeldi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Tjón af völdum langvarandi drykkju</a:t>
            </a:r>
          </a:p>
          <a:p>
            <a:pPr lvl="2">
              <a:lnSpc>
                <a:spcPct val="90000"/>
              </a:lnSpc>
            </a:pPr>
            <a:r>
              <a:rPr lang="is-IS" sz="1800" smtClean="0"/>
              <a:t>Líkamlegt og andlegt</a:t>
            </a:r>
          </a:p>
          <a:p>
            <a:pPr lvl="1">
              <a:lnSpc>
                <a:spcPct val="90000"/>
              </a:lnSpc>
            </a:pPr>
            <a:r>
              <a:rPr lang="is-IS" sz="2000" smtClean="0"/>
              <a:t> Áfengisneysla á meðgöngu getur valdið fósturskaða</a:t>
            </a:r>
            <a:endParaRPr lang="en-GB" sz="2000" smtClean="0"/>
          </a:p>
          <a:p>
            <a:pPr lvl="2">
              <a:lnSpc>
                <a:spcPct val="90000"/>
              </a:lnSpc>
            </a:pPr>
            <a:endParaRPr lang="is-I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630</Words>
  <Application>Microsoft Office PowerPoint</Application>
  <PresentationFormat>On-screen Show (4:3)</PresentationFormat>
  <Paragraphs>182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Symbol</vt:lpstr>
      <vt:lpstr>Office Theme</vt:lpstr>
      <vt:lpstr>Office Theme</vt:lpstr>
      <vt:lpstr>Áfengi</vt:lpstr>
      <vt:lpstr>Áfengi - alkóhól - vínandi</vt:lpstr>
      <vt:lpstr>Upptaka alkóhóls</vt:lpstr>
      <vt:lpstr>Útskilnaður alkóhóls</vt:lpstr>
      <vt:lpstr>Líkamleg áhrif áfengis</vt:lpstr>
      <vt:lpstr>Áhrif og þol</vt:lpstr>
      <vt:lpstr>Áfengi og tilfinningar</vt:lpstr>
      <vt:lpstr>Áhrif áfengis á hug og hegðun</vt:lpstr>
      <vt:lpstr>Heilbrigðisvandamál</vt:lpstr>
      <vt:lpstr>Ólík neyslumynstur </vt:lpstr>
      <vt:lpstr>Áfengisfíkn og fráhvarfseinkenni  - alkóhólismi</vt:lpstr>
      <vt:lpstr>Ungt fólk og áfengi</vt:lpstr>
      <vt:lpstr>Ungt fólk og áfengi</vt:lpstr>
      <vt:lpstr>Er sjálfsagt að drekka?</vt:lpstr>
      <vt:lpstr>Hvert er hægt að leita ef um vandamál er að ræða?</vt:lpstr>
    </vt:vector>
  </TitlesOfParts>
  <Company>BHS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Áfengi</dc:title>
  <dc:creator>gudrunr</dc:creator>
  <cp:lastModifiedBy>mgu</cp:lastModifiedBy>
  <cp:revision>2</cp:revision>
  <dcterms:created xsi:type="dcterms:W3CDTF">2011-08-28T09:46:50Z</dcterms:created>
  <dcterms:modified xsi:type="dcterms:W3CDTF">2011-09-18T22:58:25Z</dcterms:modified>
</cp:coreProperties>
</file>