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7EC2A6-61BF-4C69-B173-3D381262E68A}" type="datetimeFigureOut">
              <a:rPr lang="is-IS"/>
              <a:pPr>
                <a:defRPr/>
              </a:pPr>
              <a:t>18.9.2011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s-I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A3941A5-77FB-47E9-9EEA-A396C8DB1718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7AF1EE-9BED-46C6-93D4-E6EE09CA329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277052-CEDE-4A10-B80D-B388B52186F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8C965F-730F-4966-8D27-EC2505AC364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302ED1-8E20-4058-B7C8-7866DBE33B8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61FB0C-6BF3-4EF6-92DA-0085FC370F0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C6E0E5-7D08-4095-92F3-6B166774C98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A0E6F4-22ED-4CA7-AC72-9D9FD9C8336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69D521-D87F-4794-BF59-1DD1F75CC18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342C77-F515-4400-883D-B8C64C4AEFF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7354C9-860C-4C63-8295-420968EC46F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969BC8-0CFC-4455-9898-B9982DCF03B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345FF5-3EC4-4E11-BD9A-6BB9CCF69F8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A4BC9E-0685-482B-922F-D244618C83C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027457-A135-4E95-AC64-17B16E122D2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F1A981-BFE4-4700-BFEA-9F52192A812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E7092-6935-4F30-8AF7-50E3B1D295E3}" type="datetimeFigureOut">
              <a:rPr lang="is-IS"/>
              <a:pPr>
                <a:defRPr/>
              </a:pPr>
              <a:t>18.9.2011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7285E-56DE-490E-BB22-03AB2AF88EBB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95C36-413D-4F3A-8968-C7DE6D778710}" type="datetimeFigureOut">
              <a:rPr lang="is-IS"/>
              <a:pPr>
                <a:defRPr/>
              </a:pPr>
              <a:t>18.9.2011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01D5-C05D-4988-AA97-87118B9BD0AC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CF5F-C5F9-417D-B1F4-462D2025D043}" type="datetimeFigureOut">
              <a:rPr lang="is-IS"/>
              <a:pPr>
                <a:defRPr/>
              </a:pPr>
              <a:t>18.9.2011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576C-6F21-4FF8-BC98-8D859F473479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80025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1550" y="1844675"/>
            <a:ext cx="3781425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5375" y="1844675"/>
            <a:ext cx="3781425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35150" y="6165850"/>
            <a:ext cx="51847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 Leikur að lifa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A95AD-E645-49EE-9CD1-2EDDC076AB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AF09-4775-4426-8BCF-6AE732180793}" type="datetimeFigureOut">
              <a:rPr lang="is-IS"/>
              <a:pPr>
                <a:defRPr/>
              </a:pPr>
              <a:t>18.9.2011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34DD-EEA2-4816-85F5-446370934B8B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7C4C-ECAE-4EA8-8BFE-B5AA06AC46F1}" type="datetimeFigureOut">
              <a:rPr lang="is-IS"/>
              <a:pPr>
                <a:defRPr/>
              </a:pPr>
              <a:t>18.9.2011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8BCB2-B58E-476C-9D65-7EAF2A8978FA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8E00-DB17-47C5-9DB0-5032DB4774EC}" type="datetimeFigureOut">
              <a:rPr lang="is-IS"/>
              <a:pPr>
                <a:defRPr/>
              </a:pPr>
              <a:t>18.9.2011</a:t>
            </a:fld>
            <a:endParaRPr 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811BB-1C8A-458E-A8C2-532B279F257C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D8AE-2ABB-40C8-B324-ACB4C364CFED}" type="datetimeFigureOut">
              <a:rPr lang="is-IS"/>
              <a:pPr>
                <a:defRPr/>
              </a:pPr>
              <a:t>18.9.2011</a:t>
            </a:fld>
            <a:endParaRPr lang="is-I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4A6A1-867A-48BA-A68B-A1512F4A69D9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02630-4F0A-4618-9A05-D7F1B977F2B5}" type="datetimeFigureOut">
              <a:rPr lang="is-IS"/>
              <a:pPr>
                <a:defRPr/>
              </a:pPr>
              <a:t>18.9.2011</a:t>
            </a:fld>
            <a:endParaRPr 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67BC-0210-4FA9-AF6D-A1EE182753E9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58F91-5A2F-44F3-8724-38DA0FE0C376}" type="datetimeFigureOut">
              <a:rPr lang="is-IS"/>
              <a:pPr>
                <a:defRPr/>
              </a:pPr>
              <a:t>18.9.2011</a:t>
            </a:fld>
            <a:endParaRPr lang="is-I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AFA98-67DB-4DB4-AE79-D454E112B66B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F8C1-8EBA-44D6-9FD6-5AB7475A94CE}" type="datetimeFigureOut">
              <a:rPr lang="is-IS"/>
              <a:pPr>
                <a:defRPr/>
              </a:pPr>
              <a:t>18.9.2011</a:t>
            </a:fld>
            <a:endParaRPr 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8596-018B-4CD3-9395-C142A6B51666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40D8-CFC4-44CE-B00C-FBD70952BEA8}" type="datetimeFigureOut">
              <a:rPr lang="is-IS"/>
              <a:pPr>
                <a:defRPr/>
              </a:pPr>
              <a:t>18.9.2011</a:t>
            </a:fld>
            <a:endParaRPr 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2F6DE-C0F3-44EE-9F92-9FDD78191AAE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E110E7-52DB-4F1A-95AB-63530E4DEE38}" type="datetimeFigureOut">
              <a:rPr lang="is-IS"/>
              <a:pPr>
                <a:defRPr/>
              </a:pPr>
              <a:t>18.9.2011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3130A2-4AF5-4B45-81E2-2D734DDC3F9D}" type="slidenum">
              <a:rPr lang="is-IS"/>
              <a:pPr>
                <a:defRPr/>
              </a:pPr>
              <a:t>‹#›</a:t>
            </a:fld>
            <a:endParaRPr lang="is-IS"/>
          </a:p>
        </p:txBody>
      </p:sp>
      <p:pic>
        <p:nvPicPr>
          <p:cNvPr id="1031" name="Picture 6" descr="k%C3%BAla%20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695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 Leikur að lifa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3F26-F545-4995-9746-5AC1A1685B08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s-IS" smtClean="0"/>
              <a:t>Tóbak</a:t>
            </a:r>
            <a:endParaRPr lang="en-US" smtClean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s-IS"/>
              <a:t>Tóbak inniheldur 40 þúsund ástæður til að forðast það!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 Leikur að lifa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90214-EE5D-46EC-8566-0B5DAE8F3368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Óbeinar reykingar</a:t>
            </a:r>
            <a:endParaRPr lang="en-GB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sz="2800" smtClean="0"/>
              <a:t>Þegar fólk andar að sér lofti sem er mengað tóbaksreyk.</a:t>
            </a:r>
          </a:p>
          <a:p>
            <a:pPr>
              <a:lnSpc>
                <a:spcPct val="90000"/>
              </a:lnSpc>
            </a:pPr>
            <a:r>
              <a:rPr lang="nb-NO" sz="2800" smtClean="0"/>
              <a:t>Skaðlegar heilsunni. </a:t>
            </a:r>
          </a:p>
          <a:p>
            <a:pPr>
              <a:lnSpc>
                <a:spcPct val="90000"/>
              </a:lnSpc>
            </a:pPr>
            <a:r>
              <a:rPr lang="nb-NO" sz="2800" smtClean="0"/>
              <a:t>Valda óþægindum og vanlíðan.</a:t>
            </a:r>
          </a:p>
          <a:p>
            <a:pPr>
              <a:lnSpc>
                <a:spcPct val="90000"/>
              </a:lnSpc>
            </a:pPr>
            <a:r>
              <a:rPr lang="nb-NO" sz="2800" smtClean="0"/>
              <a:t>Auka líkur á mörgum sömu sjúkdómum og beinar reykingar. </a:t>
            </a:r>
          </a:p>
          <a:p>
            <a:pPr>
              <a:lnSpc>
                <a:spcPct val="90000"/>
              </a:lnSpc>
            </a:pPr>
            <a:r>
              <a:rPr lang="nb-NO" sz="2800" smtClean="0"/>
              <a:t>Um 350-400 Íslendingar deyja á ári hverju af völdum beinna og óbeinna reykinga. </a:t>
            </a: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 Leikur að lifa 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655B8-D54D-43C0-BCFE-DD7EBD1A95E8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6202362" cy="1143000"/>
          </a:xfrm>
        </p:spPr>
        <p:txBody>
          <a:bodyPr/>
          <a:lstStyle/>
          <a:p>
            <a:r>
              <a:rPr lang="is-IS" smtClean="0"/>
              <a:t>Reyklaust tóbak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84288" y="1916113"/>
            <a:ext cx="7859712" cy="4525962"/>
          </a:xfrm>
        </p:spPr>
        <p:txBody>
          <a:bodyPr/>
          <a:lstStyle/>
          <a:p>
            <a:r>
              <a:rPr lang="is-IS" sz="2800" smtClean="0"/>
              <a:t>Neftóbak</a:t>
            </a:r>
          </a:p>
          <a:p>
            <a:r>
              <a:rPr lang="is-IS" sz="2800" smtClean="0"/>
              <a:t>Munntóbak</a:t>
            </a:r>
          </a:p>
          <a:p>
            <a:endParaRPr lang="nb-NO" sz="2800" smtClean="0"/>
          </a:p>
          <a:p>
            <a:r>
              <a:rPr lang="nb-NO" sz="2800" smtClean="0"/>
              <a:t>Skaðlegt eins og reyktóbak.</a:t>
            </a:r>
            <a:endParaRPr lang="is-IS" sz="2800" smtClean="0"/>
          </a:p>
          <a:p>
            <a:pPr lvl="1"/>
            <a:r>
              <a:rPr lang="is-IS" sz="2400" smtClean="0"/>
              <a:t>Inniheldur níkótín og önnur krabbameinsvaldandi efni, sem komast í gegnum slímhúð munns og nefs og þaðan inn í blóðrásina.</a:t>
            </a:r>
          </a:p>
          <a:p>
            <a:pPr lvl="2"/>
            <a:r>
              <a:rPr lang="nb-NO" sz="2000" smtClean="0"/>
              <a:t>Mun meira níkótín en í reyktóbaki.</a:t>
            </a:r>
          </a:p>
          <a:p>
            <a:pPr lvl="1"/>
            <a:endParaRPr lang="nb-NO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 Leikur að lifa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BA28A-C07A-4B37-828C-027F3A9E8F8F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Ungt fólk og reykingar</a:t>
            </a:r>
            <a:endParaRPr lang="en-GB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mtClean="0"/>
              <a:t>Tískubylgjur</a:t>
            </a:r>
          </a:p>
          <a:p>
            <a:r>
              <a:rPr lang="nb-NO" smtClean="0"/>
              <a:t>Hópþrýstingur </a:t>
            </a:r>
          </a:p>
          <a:p>
            <a:pPr lvl="1"/>
            <a:r>
              <a:rPr lang="nb-NO" smtClean="0"/>
              <a:t>Líklegra er að ungt fólk byrji að reykja ef margir í vinahópnum reykja. </a:t>
            </a:r>
          </a:p>
          <a:p>
            <a:r>
              <a:rPr lang="nb-NO" smtClean="0"/>
              <a:t>Mikill meirihluti reykir </a:t>
            </a:r>
            <a:r>
              <a:rPr lang="nb-NO" b="1" smtClean="0"/>
              <a:t>ekki</a:t>
            </a:r>
            <a:r>
              <a:rPr lang="nb-NO" smtClean="0"/>
              <a:t>, meirihlutanum finnst það </a:t>
            </a:r>
            <a:r>
              <a:rPr lang="nb-NO" b="1" smtClean="0"/>
              <a:t>ekki</a:t>
            </a:r>
            <a:r>
              <a:rPr lang="nb-NO" smtClean="0"/>
              <a:t> flott.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 Leikur að lifa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C0FE0-3458-4E38-B1B7-0FCA979891CC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s-IS"/>
              <a:t>Ef þú reykir er best </a:t>
            </a:r>
            <a:br>
              <a:rPr lang="is-IS"/>
            </a:br>
            <a:r>
              <a:rPr lang="is-IS"/>
              <a:t>að hætta strax!</a:t>
            </a:r>
            <a:endParaRPr lang="en-GB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sz="2400" smtClean="0"/>
              <a:t>Brjóta upp venjur og hefðir.</a:t>
            </a:r>
          </a:p>
          <a:p>
            <a:pPr>
              <a:lnSpc>
                <a:spcPct val="90000"/>
              </a:lnSpc>
            </a:pPr>
            <a:r>
              <a:rPr lang="nb-NO" sz="2400" smtClean="0"/>
              <a:t>Forðast aðstæður sem maður var vanur að reykja.</a:t>
            </a:r>
          </a:p>
          <a:p>
            <a:pPr>
              <a:lnSpc>
                <a:spcPct val="90000"/>
              </a:lnSpc>
            </a:pPr>
            <a:r>
              <a:rPr lang="nb-NO" sz="2400" smtClean="0"/>
              <a:t>Þrauka, hvert „löngunarkast“ stendur stutt.</a:t>
            </a:r>
          </a:p>
          <a:p>
            <a:pPr>
              <a:lnSpc>
                <a:spcPct val="90000"/>
              </a:lnSpc>
            </a:pPr>
            <a:r>
              <a:rPr lang="nb-NO" sz="2400" smtClean="0"/>
              <a:t>Beina athyglinni að einhverju öðru.</a:t>
            </a:r>
          </a:p>
          <a:p>
            <a:pPr>
              <a:lnSpc>
                <a:spcPct val="90000"/>
              </a:lnSpc>
            </a:pPr>
            <a:r>
              <a:rPr lang="nb-NO" sz="2400" smtClean="0"/>
              <a:t>Til eru lyf til að takast á við reykleysið. </a:t>
            </a:r>
          </a:p>
          <a:p>
            <a:pPr>
              <a:lnSpc>
                <a:spcPct val="90000"/>
              </a:lnSpc>
            </a:pPr>
            <a:r>
              <a:rPr lang="nb-NO" sz="2400" smtClean="0"/>
              <a:t>Stappa í sig stálinu. </a:t>
            </a:r>
          </a:p>
          <a:p>
            <a:pPr lvl="1">
              <a:lnSpc>
                <a:spcPct val="90000"/>
              </a:lnSpc>
            </a:pPr>
            <a:r>
              <a:rPr lang="nb-NO" sz="2000" smtClean="0"/>
              <a:t>Með hverjum deginum verður lengra á milli þess sem maður man eftir tóbakinu. </a:t>
            </a:r>
          </a:p>
          <a:p>
            <a:pPr lvl="1">
              <a:lnSpc>
                <a:spcPct val="90000"/>
              </a:lnSpc>
            </a:pPr>
            <a:r>
              <a:rPr lang="nb-NO" sz="2000" smtClean="0"/>
              <a:t>Morgundagurinn verður auðveldari en dagurinn í dag. </a:t>
            </a:r>
          </a:p>
          <a:p>
            <a:pPr>
              <a:lnSpc>
                <a:spcPct val="90000"/>
              </a:lnSpc>
            </a:pPr>
            <a:r>
              <a:rPr lang="is-IS" sz="2400" smtClean="0"/>
              <a:t>O.fl.</a:t>
            </a: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 Leikur að lifa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AA746-66AE-4CEC-881F-BE91C8C71368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Hjálp til að hætta</a:t>
            </a:r>
            <a:endParaRPr lang="en-GB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8229600" cy="4525963"/>
          </a:xfrm>
        </p:spPr>
        <p:txBody>
          <a:bodyPr/>
          <a:lstStyle/>
          <a:p>
            <a:r>
              <a:rPr lang="en-GB" smtClean="0"/>
              <a:t>Í bæklingnum </a:t>
            </a:r>
            <a:r>
              <a:rPr lang="en-GB" i="1" smtClean="0"/>
              <a:t>Hættu fyrir lífið</a:t>
            </a:r>
            <a:r>
              <a:rPr lang="en-GB" smtClean="0"/>
              <a:t>, frá Lýðheilsustöð, er að finna gagnleg ráð til þeirra sem vilja hætta að reykja.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 Leikur að lifa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5B46A-F379-4F77-BA89-7F4CB3FB74AD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Reglur</a:t>
            </a:r>
            <a:endParaRPr lang="en-GB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Bannað er að auglýsa tóbak.</a:t>
            </a:r>
          </a:p>
          <a:p>
            <a:r>
              <a:rPr lang="en-GB" smtClean="0"/>
              <a:t>Tóbak má ekki selja eða afhenda fólki undir 18 ára aldri.</a:t>
            </a:r>
          </a:p>
          <a:p>
            <a:r>
              <a:rPr lang="en-GB" smtClean="0"/>
              <a:t>Fólk undir 18 ára aldri má ekki afgreiða tóbak.</a:t>
            </a:r>
            <a:endParaRPr lang="nb-NO" smtClean="0"/>
          </a:p>
          <a:p>
            <a:pPr>
              <a:buFontTx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 Leikur að lifa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F1C17-258E-4AEB-9277-5F67DEB8FF68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Tóbak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s-IS" sz="2800" smtClean="0"/>
              <a:t>Örvandi, vanabindandi og heilsuspillandi efni.</a:t>
            </a:r>
          </a:p>
          <a:p>
            <a:pPr>
              <a:lnSpc>
                <a:spcPct val="90000"/>
              </a:lnSpc>
            </a:pPr>
            <a:r>
              <a:rPr lang="is-IS" sz="2800" smtClean="0"/>
              <a:t>Veldur heilsuskaða og ótímabærum dauða. </a:t>
            </a:r>
          </a:p>
          <a:p>
            <a:pPr>
              <a:lnSpc>
                <a:spcPct val="90000"/>
              </a:lnSpc>
            </a:pPr>
            <a:r>
              <a:rPr lang="is-IS" sz="2800" smtClean="0"/>
              <a:t>Inniheldur um 40.000 skaðleg efni og yfir 40 krabbameinsvaldandi. T.d.:</a:t>
            </a:r>
          </a:p>
          <a:p>
            <a:pPr lvl="1">
              <a:lnSpc>
                <a:spcPct val="90000"/>
              </a:lnSpc>
            </a:pPr>
            <a:r>
              <a:rPr lang="is-IS" sz="2400" smtClean="0"/>
              <a:t>Nikótín</a:t>
            </a:r>
          </a:p>
          <a:p>
            <a:pPr lvl="1">
              <a:lnSpc>
                <a:spcPct val="90000"/>
              </a:lnSpc>
            </a:pPr>
            <a:r>
              <a:rPr lang="is-IS" sz="2400" smtClean="0"/>
              <a:t>Arsenik</a:t>
            </a:r>
          </a:p>
          <a:p>
            <a:pPr lvl="1">
              <a:lnSpc>
                <a:spcPct val="90000"/>
              </a:lnSpc>
            </a:pPr>
            <a:r>
              <a:rPr lang="is-IS" sz="2400" smtClean="0"/>
              <a:t>Blásýra</a:t>
            </a:r>
          </a:p>
          <a:p>
            <a:pPr lvl="1">
              <a:lnSpc>
                <a:spcPct val="90000"/>
              </a:lnSpc>
            </a:pPr>
            <a:r>
              <a:rPr lang="is-IS" sz="2400" smtClean="0"/>
              <a:t>Ammóníak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 Leikur að lifa 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38CA2-20A8-4792-86C6-DDDE60A84F2F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Skaðsemi reykinga</a:t>
            </a:r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0000" cy="4579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s-IS" sz="2000" smtClean="0"/>
              <a:t>Bifhár í öndunarfærum lamast</a:t>
            </a:r>
          </a:p>
          <a:p>
            <a:pPr>
              <a:lnSpc>
                <a:spcPct val="90000"/>
              </a:lnSpc>
            </a:pPr>
            <a:r>
              <a:rPr lang="is-IS" sz="2000" smtClean="0"/>
              <a:t>Hósti </a:t>
            </a:r>
          </a:p>
          <a:p>
            <a:pPr>
              <a:lnSpc>
                <a:spcPct val="90000"/>
              </a:lnSpc>
            </a:pPr>
            <a:r>
              <a:rPr lang="is-IS" sz="2000" smtClean="0"/>
              <a:t>Gular tennur</a:t>
            </a:r>
          </a:p>
          <a:p>
            <a:pPr>
              <a:lnSpc>
                <a:spcPct val="90000"/>
              </a:lnSpc>
            </a:pPr>
            <a:r>
              <a:rPr lang="is-IS" sz="2000" smtClean="0"/>
              <a:t>Gulir fingur</a:t>
            </a:r>
          </a:p>
          <a:p>
            <a:pPr>
              <a:lnSpc>
                <a:spcPct val="90000"/>
              </a:lnSpc>
            </a:pPr>
            <a:r>
              <a:rPr lang="is-IS" sz="2000" smtClean="0"/>
              <a:t>Vond lykt og óþrifnaður</a:t>
            </a:r>
          </a:p>
          <a:p>
            <a:pPr>
              <a:lnSpc>
                <a:spcPct val="90000"/>
              </a:lnSpc>
            </a:pPr>
            <a:r>
              <a:rPr lang="is-IS" sz="2000" smtClean="0"/>
              <a:t>Ör hjartsláttur</a:t>
            </a:r>
          </a:p>
          <a:p>
            <a:pPr>
              <a:lnSpc>
                <a:spcPct val="90000"/>
              </a:lnSpc>
            </a:pPr>
            <a:r>
              <a:rPr lang="is-IS" sz="2000" smtClean="0"/>
              <a:t>Hækkaður blóðþrýstingur</a:t>
            </a:r>
          </a:p>
          <a:p>
            <a:pPr>
              <a:lnSpc>
                <a:spcPct val="90000"/>
              </a:lnSpc>
            </a:pPr>
            <a:r>
              <a:rPr lang="is-IS" sz="2000" smtClean="0"/>
              <a:t>Minnkar þrek og þol </a:t>
            </a:r>
          </a:p>
          <a:p>
            <a:pPr>
              <a:lnSpc>
                <a:spcPct val="90000"/>
              </a:lnSpc>
            </a:pPr>
            <a:r>
              <a:rPr lang="is-IS" sz="2000" smtClean="0"/>
              <a:t>Minnkar blóðflæði =&gt; minna súrefnisflæði um líkamann =&gt; svimi, útlimakuldi, rýrari vöðvar og getuleysi</a:t>
            </a:r>
            <a:r>
              <a:rPr lang="is-IS" sz="2000" u="sng" smtClean="0"/>
              <a:t>.</a:t>
            </a:r>
            <a:r>
              <a:rPr lang="is-IS" sz="2000" smtClean="0"/>
              <a:t> </a:t>
            </a:r>
          </a:p>
          <a:p>
            <a:pPr>
              <a:lnSpc>
                <a:spcPct val="90000"/>
              </a:lnSpc>
            </a:pPr>
            <a:endParaRPr lang="is-IS" sz="2000" smtClean="0"/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5088" y="2017713"/>
            <a:ext cx="3810000" cy="4651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s-IS" sz="2000" smtClean="0"/>
              <a:t>Raska starfsemi tauga </a:t>
            </a:r>
          </a:p>
          <a:p>
            <a:pPr>
              <a:lnSpc>
                <a:spcPct val="90000"/>
              </a:lnSpc>
            </a:pPr>
            <a:r>
              <a:rPr lang="nb-NO" sz="2000" smtClean="0"/>
              <a:t>Hrukkótt húð</a:t>
            </a:r>
          </a:p>
          <a:p>
            <a:pPr>
              <a:lnSpc>
                <a:spcPct val="90000"/>
              </a:lnSpc>
            </a:pPr>
            <a:r>
              <a:rPr lang="nb-NO" sz="2000" smtClean="0"/>
              <a:t>Bólur</a:t>
            </a:r>
          </a:p>
          <a:p>
            <a:pPr>
              <a:lnSpc>
                <a:spcPct val="90000"/>
              </a:lnSpc>
            </a:pPr>
            <a:r>
              <a:rPr lang="nb-NO" sz="2000" smtClean="0"/>
              <a:t>Skaða fóstur </a:t>
            </a:r>
          </a:p>
          <a:p>
            <a:pPr>
              <a:lnSpc>
                <a:spcPct val="90000"/>
              </a:lnSpc>
            </a:pPr>
            <a:r>
              <a:rPr lang="nb-NO" sz="2000" smtClean="0"/>
              <a:t>Draga úr frjósemi</a:t>
            </a:r>
          </a:p>
          <a:p>
            <a:pPr>
              <a:lnSpc>
                <a:spcPct val="90000"/>
              </a:lnSpc>
            </a:pPr>
            <a:r>
              <a:rPr lang="nb-NO" sz="2000" smtClean="0"/>
              <a:t>Hafa áhrif á geðheilsu </a:t>
            </a:r>
            <a:endParaRPr lang="is-IS" sz="2000" smtClean="0"/>
          </a:p>
          <a:p>
            <a:pPr>
              <a:lnSpc>
                <a:spcPct val="90000"/>
              </a:lnSpc>
            </a:pPr>
            <a:r>
              <a:rPr lang="is-IS" sz="2000" smtClean="0"/>
              <a:t>Auknar líkur á</a:t>
            </a:r>
          </a:p>
          <a:p>
            <a:pPr lvl="1">
              <a:lnSpc>
                <a:spcPct val="90000"/>
              </a:lnSpc>
            </a:pPr>
            <a:r>
              <a:rPr lang="is-IS" sz="1800" smtClean="0"/>
              <a:t>lungnasjúkdómum</a:t>
            </a:r>
          </a:p>
          <a:p>
            <a:pPr lvl="1">
              <a:lnSpc>
                <a:spcPct val="90000"/>
              </a:lnSpc>
            </a:pPr>
            <a:r>
              <a:rPr lang="is-IS" sz="1800" smtClean="0"/>
              <a:t>hjarta- og æðasjúkdómum</a:t>
            </a:r>
          </a:p>
          <a:p>
            <a:pPr lvl="1">
              <a:lnSpc>
                <a:spcPct val="90000"/>
              </a:lnSpc>
            </a:pPr>
            <a:r>
              <a:rPr lang="is-IS" sz="1800" smtClean="0"/>
              <a:t>krabbameini</a:t>
            </a:r>
            <a:endParaRPr lang="is-IS" sz="1800" b="1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sz="1800" b="1" smtClean="0"/>
          </a:p>
          <a:p>
            <a:pPr>
              <a:lnSpc>
                <a:spcPct val="90000"/>
              </a:lnSpc>
            </a:pPr>
            <a:endParaRPr lang="en-GB" sz="2000" smtClean="0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5219700" y="5734050"/>
            <a:ext cx="439261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is-IS" sz="2800" b="1">
                <a:solidFill>
                  <a:srgbClr val="339933"/>
                </a:solidFill>
                <a:latin typeface="Tahoma" pitchFamily="34" charset="0"/>
              </a:rPr>
              <a:t>Reykingar eru banvænar!</a:t>
            </a:r>
          </a:p>
          <a:p>
            <a:pPr>
              <a:spcBef>
                <a:spcPct val="50000"/>
              </a:spcBef>
            </a:pPr>
            <a:endParaRPr lang="en-GB" sz="28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 Leikur að lifa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B1B86-FBAB-48E6-821D-D7866858AEE0}" type="slidenum">
              <a:rPr lang="en-GB"/>
              <a:pPr>
                <a:defRPr/>
              </a:pPr>
              <a:t>4</a:t>
            </a:fld>
            <a:endParaRPr lang="en-GB"/>
          </a:p>
        </p:txBody>
      </p:sp>
      <p:pic>
        <p:nvPicPr>
          <p:cNvPr id="21507" name="Picture 2" descr="stendur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5575" y="0"/>
            <a:ext cx="4708525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 Leikur að lifa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F8C25-1139-4898-9DD2-56B91EEED0DE}" type="slidenum">
              <a:rPr lang="en-GB"/>
              <a:pPr>
                <a:defRPr/>
              </a:pPr>
              <a:t>5</a:t>
            </a:fld>
            <a:endParaRPr lang="en-GB"/>
          </a:p>
        </p:txBody>
      </p:sp>
      <p:pic>
        <p:nvPicPr>
          <p:cNvPr id="23555" name="Picture 2" descr="aus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925" y="188913"/>
            <a:ext cx="42513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 Leikur að lifa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F746D-374E-485F-A99F-A0C1ED71175E}" type="slidenum">
              <a:rPr lang="en-GB"/>
              <a:pPr>
                <a:defRPr/>
              </a:pPr>
              <a:t>6</a:t>
            </a:fld>
            <a:endParaRPr lang="en-GB"/>
          </a:p>
        </p:txBody>
      </p:sp>
      <p:pic>
        <p:nvPicPr>
          <p:cNvPr id="25603" name="Picture 2" descr="aus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8863" y="0"/>
            <a:ext cx="4486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 Leikur að lifa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CCB9C-6712-40DB-AC23-5EA24EA7C4ED}" type="slidenum">
              <a:rPr lang="en-GB"/>
              <a:pPr>
                <a:defRPr/>
              </a:pPr>
              <a:t>7</a:t>
            </a:fld>
            <a:endParaRPr lang="en-GB"/>
          </a:p>
        </p:txBody>
      </p:sp>
      <p:pic>
        <p:nvPicPr>
          <p:cNvPr id="27651" name="Picture 2" descr="aus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8863" y="0"/>
            <a:ext cx="4486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 Leikur að lifa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43C96-0E9A-433F-843F-1DFEC24103E7}" type="slidenum">
              <a:rPr lang="en-GB"/>
              <a:pPr>
                <a:defRPr/>
              </a:pPr>
              <a:t>8</a:t>
            </a:fld>
            <a:endParaRPr lang="en-GB"/>
          </a:p>
        </p:txBody>
      </p:sp>
      <p:pic>
        <p:nvPicPr>
          <p:cNvPr id="29699" name="Picture 2" descr="aus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8863" y="0"/>
            <a:ext cx="4486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 Leikur að lifa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13DD3-FFAE-4DCC-9090-94776ED3C245}" type="slidenum">
              <a:rPr lang="en-GB"/>
              <a:pPr>
                <a:defRPr/>
              </a:pPr>
              <a:t>9</a:t>
            </a:fld>
            <a:endParaRPr lang="en-GB"/>
          </a:p>
        </p:txBody>
      </p:sp>
      <p:pic>
        <p:nvPicPr>
          <p:cNvPr id="31747" name="Picture 2" descr="mammaek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-242888"/>
            <a:ext cx="5013325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386</Words>
  <Application>Microsoft Office PowerPoint</Application>
  <PresentationFormat>On-screen Show (4:3)</PresentationFormat>
  <Paragraphs>125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Arial</vt:lpstr>
      <vt:lpstr>Tahoma</vt:lpstr>
      <vt:lpstr>Wingdings</vt:lpstr>
      <vt:lpstr>Office Theme</vt:lpstr>
      <vt:lpstr>Office Theme</vt:lpstr>
      <vt:lpstr>Tóbak</vt:lpstr>
      <vt:lpstr>Tóbak</vt:lpstr>
      <vt:lpstr>Skaðsemi reykinga</vt:lpstr>
      <vt:lpstr>Slide 4</vt:lpstr>
      <vt:lpstr>Slide 5</vt:lpstr>
      <vt:lpstr>Slide 6</vt:lpstr>
      <vt:lpstr>Slide 7</vt:lpstr>
      <vt:lpstr>Slide 8</vt:lpstr>
      <vt:lpstr>Slide 9</vt:lpstr>
      <vt:lpstr>Óbeinar reykingar</vt:lpstr>
      <vt:lpstr>Reyklaust tóbak</vt:lpstr>
      <vt:lpstr>Ungt fólk og reykingar</vt:lpstr>
      <vt:lpstr>Ef þú reykir er best  að hætta strax!</vt:lpstr>
      <vt:lpstr>Hjálp til að hætta</vt:lpstr>
      <vt:lpstr>Reglur</vt:lpstr>
    </vt:vector>
  </TitlesOfParts>
  <Company>BHS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Tóbak</dc:title>
  <dc:creator>gudrunr</dc:creator>
  <cp:lastModifiedBy>mgu</cp:lastModifiedBy>
  <cp:revision>2</cp:revision>
  <dcterms:created xsi:type="dcterms:W3CDTF">2011-08-28T09:47:33Z</dcterms:created>
  <dcterms:modified xsi:type="dcterms:W3CDTF">2011-09-18T22:55:14Z</dcterms:modified>
</cp:coreProperties>
</file>